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1"/>
  </p:notesMasterIdLst>
  <p:handoutMasterIdLst>
    <p:handoutMasterId r:id="rId22"/>
  </p:handoutMasterIdLst>
  <p:sldIdLst>
    <p:sldId id="256" r:id="rId4"/>
    <p:sldId id="537" r:id="rId5"/>
    <p:sldId id="319" r:id="rId6"/>
    <p:sldId id="545" r:id="rId7"/>
    <p:sldId id="328" r:id="rId8"/>
    <p:sldId id="546" r:id="rId9"/>
    <p:sldId id="329" r:id="rId10"/>
    <p:sldId id="538" r:id="rId11"/>
    <p:sldId id="541" r:id="rId12"/>
    <p:sldId id="542" r:id="rId13"/>
    <p:sldId id="539" r:id="rId14"/>
    <p:sldId id="547" r:id="rId15"/>
    <p:sldId id="548" r:id="rId16"/>
    <p:sldId id="544" r:id="rId17"/>
    <p:sldId id="411" r:id="rId18"/>
    <p:sldId id="259" r:id="rId19"/>
    <p:sldId id="543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194"/>
    <a:srgbClr val="F999A2"/>
    <a:srgbClr val="FFD141"/>
    <a:srgbClr val="C7D8F2"/>
    <a:srgbClr val="0033A1"/>
    <a:srgbClr val="FFDF43"/>
    <a:srgbClr val="282827"/>
    <a:srgbClr val="002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3870" autoAdjust="0"/>
  </p:normalViewPr>
  <p:slideViewPr>
    <p:cSldViewPr>
      <p:cViewPr>
        <p:scale>
          <a:sx n="60" d="100"/>
          <a:sy n="60" d="100"/>
        </p:scale>
        <p:origin x="152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C6A0F138-0B70-4033-BE1D-41034D1DD049}" type="datetimeFigureOut">
              <a:rPr lang="fr-FR" smtClean="0"/>
              <a:t>30/03/2019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1C6437C5-BEB0-420A-8C8D-906E1AF528E0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07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9E2F6244-9089-45FB-BB94-F8E8CC20A7E2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CB4ADB02-3390-4E24-81E1-A7FDAA0587AB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01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ADB02-3390-4E24-81E1-A7FDAA0587AB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13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4ADB02-3390-4E24-81E1-A7FDAA0587A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42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862CDC-F028-4E65-A7B4-B10EEC6285E8}" type="datetime1">
              <a:rPr lang="nl-NL" altLang="es-AR">
                <a:solidFill>
                  <a:srgbClr val="000000"/>
                </a:solidFill>
              </a:rPr>
              <a:pPr/>
              <a:t>30-3-2019</a:t>
            </a:fld>
            <a:endParaRPr lang="nl-NL" altLang="es-AR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es-AR">
                <a:solidFill>
                  <a:srgbClr val="000000"/>
                </a:solidFill>
              </a:rPr>
              <a:t>“SMART RIVERS 2013”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995CF-DF45-4DA1-A563-2C98E56C80C3}" type="slidenum">
              <a:rPr lang="nl-NL" altLang="es-AR">
                <a:solidFill>
                  <a:srgbClr val="000000"/>
                </a:solidFill>
              </a:rPr>
              <a:pPr/>
              <a:t>‹Nr.›</a:t>
            </a:fld>
            <a:endParaRPr lang="nl-NL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85297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15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76256" y="6553150"/>
            <a:ext cx="2133600" cy="476250"/>
          </a:xfrm>
        </p:spPr>
        <p:txBody>
          <a:bodyPr/>
          <a:lstStyle>
            <a:lvl1pPr marL="342900" indent="-3429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endParaRPr lang="nl-NL" altLang="es-AR" dirty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476672"/>
            <a:ext cx="9144000" cy="6120680"/>
          </a:xfrm>
          <a:prstGeom prst="rect">
            <a:avLst/>
          </a:prstGeom>
          <a:solidFill>
            <a:srgbClr val="FFD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</a:endParaRPr>
          </a:p>
        </p:txBody>
      </p:sp>
      <p:pic>
        <p:nvPicPr>
          <p:cNvPr id="19" name="Image 18" descr="CCNR_logo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637912" y="108000"/>
            <a:ext cx="216541" cy="30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194184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DE30D-7184-44C1-96BF-C678D10C39A9}" type="datetime1">
              <a:rPr lang="nl-NL" altLang="es-AR">
                <a:solidFill>
                  <a:srgbClr val="000000"/>
                </a:solidFill>
              </a:rPr>
              <a:pPr/>
              <a:t>30-3-2019</a:t>
            </a:fld>
            <a:endParaRPr lang="nl-NL" altLang="es-AR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es-AR">
                <a:solidFill>
                  <a:srgbClr val="000000"/>
                </a:solidFill>
              </a:rPr>
              <a:t>“SMART RIVERS 2013”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F40FE-7B79-44E8-8E40-0D9B799B7E4A}" type="slidenum">
              <a:rPr lang="nl-NL" altLang="es-AR">
                <a:solidFill>
                  <a:srgbClr val="000000"/>
                </a:solidFill>
              </a:rPr>
              <a:pPr/>
              <a:t>‹Nr.›</a:t>
            </a:fld>
            <a:endParaRPr lang="nl-NL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00512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4003E9-6B84-4A19-BAE9-E5D783B0CE2B}" type="datetime1">
              <a:rPr lang="nl-NL" altLang="es-AR">
                <a:solidFill>
                  <a:srgbClr val="000000"/>
                </a:solidFill>
              </a:rPr>
              <a:pPr/>
              <a:t>30-3-2019</a:t>
            </a:fld>
            <a:endParaRPr lang="nl-NL" altLang="es-AR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es-AR">
                <a:solidFill>
                  <a:srgbClr val="000000"/>
                </a:solidFill>
              </a:rPr>
              <a:t>“SMART RIVERS 2013”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5EFBA-107A-4068-9122-CB9F5F997EB6}" type="slidenum">
              <a:rPr lang="nl-NL" altLang="es-AR">
                <a:solidFill>
                  <a:srgbClr val="000000"/>
                </a:solidFill>
              </a:rPr>
              <a:pPr/>
              <a:t>‹Nr.›</a:t>
            </a:fld>
            <a:endParaRPr lang="nl-NL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26360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8693B3-414C-40FE-AD2C-5F6432A1CFDE}" type="datetime1">
              <a:rPr lang="nl-NL" altLang="es-AR">
                <a:solidFill>
                  <a:srgbClr val="000000"/>
                </a:solidFill>
              </a:rPr>
              <a:pPr/>
              <a:t>30-3-2019</a:t>
            </a:fld>
            <a:endParaRPr lang="nl-NL" altLang="es-AR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es-AR">
                <a:solidFill>
                  <a:srgbClr val="000000"/>
                </a:solidFill>
              </a:rPr>
              <a:t>“SMART RIVERS 2013”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93CB2-B7F1-4DAB-9B07-7E8EAF778991}" type="slidenum">
              <a:rPr lang="nl-NL" altLang="es-AR">
                <a:solidFill>
                  <a:srgbClr val="000000"/>
                </a:solidFill>
              </a:rPr>
              <a:pPr/>
              <a:t>‹Nr.›</a:t>
            </a:fld>
            <a:endParaRPr lang="nl-NL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87760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>
                <a:solidFill>
                  <a:srgbClr val="000000"/>
                </a:solidFill>
              </a:rPr>
              <a:pPr/>
              <a:t>30/03/2019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srgbClr val="000000"/>
                </a:solidFill>
              </a:rPr>
              <a:pPr/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</a:endParaRPr>
          </a:p>
        </p:txBody>
      </p:sp>
      <p:pic>
        <p:nvPicPr>
          <p:cNvPr id="6" name="Image 5" descr="CCNR_logo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637912" y="108000"/>
            <a:ext cx="216541" cy="301611"/>
          </a:xfrm>
          <a:prstGeom prst="rect">
            <a:avLst/>
          </a:prstGeom>
        </p:spPr>
      </p:pic>
      <p:sp>
        <p:nvSpPr>
          <p:cNvPr id="8" name="Rectangle 4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1152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141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87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18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75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0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674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Image 5" descr="CCNR_logo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637912" y="108000"/>
            <a:ext cx="216541" cy="30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81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05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64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7550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58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15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76256" y="6553150"/>
            <a:ext cx="2133600" cy="476250"/>
          </a:xfrm>
        </p:spPr>
        <p:txBody>
          <a:bodyPr/>
          <a:lstStyle>
            <a:lvl1pPr marL="342900" indent="-3429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endParaRPr lang="nl-NL" altLang="es-AR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476672"/>
            <a:ext cx="9144000" cy="6120680"/>
          </a:xfrm>
          <a:prstGeom prst="rect">
            <a:avLst/>
          </a:prstGeom>
          <a:solidFill>
            <a:srgbClr val="FFD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19" name="Image 18" descr="CCNR_logo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99875" y="108000"/>
            <a:ext cx="216541" cy="301611"/>
          </a:xfrm>
          <a:prstGeom prst="rect">
            <a:avLst/>
          </a:prstGeom>
        </p:spPr>
      </p:pic>
      <p:sp>
        <p:nvSpPr>
          <p:cNvPr id="7" name="ZoneTexte 6"/>
          <p:cNvSpPr txBox="1"/>
          <p:nvPr userDrawn="1"/>
        </p:nvSpPr>
        <p:spPr>
          <a:xfrm>
            <a:off x="403920" y="116632"/>
            <a:ext cx="7488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CCNR</a:t>
            </a:r>
            <a:r>
              <a:rPr lang="fr-FR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altLang="de-DE" sz="1050" b="1" dirty="0">
                <a:solidFill>
                  <a:prstClr val="white"/>
                </a:solidFill>
                <a:latin typeface="Arial" charset="0"/>
              </a:rPr>
              <a:t>Institutionalised governance of Inland Waterways</a:t>
            </a:r>
          </a:p>
          <a:p>
            <a:endParaRPr lang="fr-FR" sz="10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7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CCNR_logo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637912" y="108000"/>
            <a:ext cx="216541" cy="301611"/>
          </a:xfrm>
          <a:prstGeom prst="rect">
            <a:avLst/>
          </a:prstGeom>
        </p:spPr>
      </p:pic>
      <p:sp>
        <p:nvSpPr>
          <p:cNvPr id="7" name="Rectangle 4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FF"/>
                </a:solidFill>
              </a:rPr>
              <a:t>Regional workshop session about Good Navigation Status, Strasbourg, 16 Sept 2016, K. Kempmann, CCNR</a:t>
            </a:r>
            <a:endParaRPr lang="fr-FR"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36AC1-9845-40CF-B710-8B7FCDDB44AD}" type="datetimeFigureOut">
              <a:rPr lang="fr-FR" smtClean="0"/>
              <a:pPr/>
              <a:t>30/03/2019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D25C-2BB7-4055-9A2A-8FDA5B39D03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s-AR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s-AR" dirty="0"/>
              <a:t>Klik om de opmaakprofielen van de </a:t>
            </a:r>
            <a:r>
              <a:rPr lang="nl-NL" altLang="es-AR" dirty="0" err="1"/>
              <a:t>modeltekst</a:t>
            </a:r>
            <a:r>
              <a:rPr lang="nl-NL" altLang="es-AR" dirty="0"/>
              <a:t> te bewerken</a:t>
            </a:r>
          </a:p>
          <a:p>
            <a:pPr lvl="1"/>
            <a:r>
              <a:rPr lang="nl-NL" altLang="es-AR" dirty="0"/>
              <a:t>Tweede niveau</a:t>
            </a:r>
          </a:p>
          <a:p>
            <a:pPr lvl="2"/>
            <a:r>
              <a:rPr lang="nl-NL" altLang="es-AR" dirty="0"/>
              <a:t>Derde niveau</a:t>
            </a:r>
          </a:p>
          <a:p>
            <a:pPr lvl="3"/>
            <a:r>
              <a:rPr lang="nl-NL" altLang="es-AR" dirty="0"/>
              <a:t>Vierde niveau</a:t>
            </a:r>
          </a:p>
          <a:p>
            <a:pPr lvl="4"/>
            <a:r>
              <a:rPr lang="nl-NL" altLang="es-AR" dirty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95CC3A-CBD2-4A5E-91E8-1BC0E7348D0B}" type="datetime1">
              <a:rPr lang="nl-NL" altLang="es-A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30-3-2019</a:t>
            </a:fld>
            <a:endParaRPr lang="nl-NL" altLang="es-A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es-AR">
                <a:solidFill>
                  <a:srgbClr val="000000"/>
                </a:solidFill>
              </a:rPr>
              <a:t>“SMART RIVERS 2013”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4000456-C755-46B5-89BD-87B9B3B8B545}" type="slidenum">
              <a:rPr lang="nl-NL" altLang="es-A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76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70" r:id="rId4"/>
    <p:sldLayoutId id="2147483671" r:id="rId5"/>
    <p:sldLayoutId id="2147483672" r:id="rId6"/>
  </p:sldLayoutIdLst>
  <p:transition spd="slow">
    <p:wipe/>
  </p:transition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D25C-2BB7-4055-9A2A-8FDA5B39D03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71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c.europa.eu/transport/modes/inland/studies/good-navigation-status-guidelines-towards-achieving-good-navigation-status_en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19" y="1052736"/>
            <a:ext cx="8496945" cy="3384376"/>
          </a:xfrm>
        </p:spPr>
        <p:txBody>
          <a:bodyPr>
            <a:noAutofit/>
          </a:bodyPr>
          <a:lstStyle/>
          <a:p>
            <a:pPr algn="r"/>
            <a:r>
              <a:rPr lang="de-DE" b="1" dirty="0" err="1">
                <a:solidFill>
                  <a:srgbClr val="FFD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b="1" dirty="0">
                <a:solidFill>
                  <a:srgbClr val="FFD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Navigation Status and </a:t>
            </a:r>
          </a:p>
          <a:p>
            <a:pPr algn="r"/>
            <a:r>
              <a:rPr lang="de-DE" b="1" dirty="0">
                <a:solidFill>
                  <a:srgbClr val="FFD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Non-Road Mobile Machinery Regulation </a:t>
            </a:r>
          </a:p>
          <a:p>
            <a:pPr algn="r"/>
            <a:endParaRPr lang="de-DE" sz="1800" dirty="0"/>
          </a:p>
          <a:p>
            <a:pPr algn="r"/>
            <a:endParaRPr lang="de-DE" sz="1800" dirty="0"/>
          </a:p>
          <a:p>
            <a:pPr algn="r"/>
            <a:endParaRPr lang="de-DE" sz="1800" dirty="0"/>
          </a:p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INLAND NAVIGATION FOR THE 21ST CENTURY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Prague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April 2019</a:t>
            </a:r>
          </a:p>
          <a:p>
            <a:pPr algn="l"/>
            <a:endParaRPr lang="de-D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flipH="1">
            <a:off x="0" y="6741368"/>
            <a:ext cx="9144000" cy="116632"/>
          </a:xfrm>
          <a:prstGeom prst="rect">
            <a:avLst/>
          </a:prstGeom>
          <a:solidFill>
            <a:srgbClr val="FFD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" name="Picture 4" descr="C:\Users\c.hurbourque.CCNR\Desktop\CCNR_EN_BGdark_picto+logo+BL_L_STARSyellow_RV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517232"/>
            <a:ext cx="3364213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9512" y="5805264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 Kempmann</a:t>
            </a:r>
          </a:p>
          <a:p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Administrator </a:t>
            </a:r>
            <a:r>
              <a:rPr lang="de-DE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Infrastructure and Environment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CB2236-CEFB-498F-B763-6BDDBAE33441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5157192"/>
            <a:ext cx="3272408" cy="70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altLang="es-A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Gernot Pauli</a:t>
            </a:r>
          </a:p>
          <a:p>
            <a:pPr algn="l"/>
            <a:r>
              <a:rPr lang="nl-NL" altLang="es-A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Engineer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60000">
              <a:defRPr/>
            </a:pP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Preliminary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proposal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by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the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correspondance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group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Development of  proposals for appropriate objectives for rivers and canals</a:t>
            </a:r>
            <a:r>
              <a:rPr lang="de-DE" sz="2000" b="1" dirty="0">
                <a:solidFill>
                  <a:srgbClr val="0033A1"/>
                </a:solidFill>
                <a:cs typeface="Arial" panose="020B0604020202020204" pitchFamily="34" charset="0"/>
              </a:rPr>
              <a:t>: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Takes into account local differences in surface water characteristics and particularly in hydro-morphology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Recognizes already existing regional, national and international stipulated waterway parameters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Recognizes existing uses of waterways and traffic density as well as regional differences in markets such as bulk and container traffic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719137" lvl="4">
              <a:spcBef>
                <a:spcPts val="300"/>
              </a:spcBef>
              <a:defRPr/>
            </a:pPr>
            <a:endParaRPr lang="en-US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2187575" lvl="4" indent="-358775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420FBD2-5912-4CFC-AFDA-3BE0221D3558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5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76064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indent="-360000">
              <a:defRPr/>
            </a:pPr>
            <a:r>
              <a:rPr lang="de-DE" sz="3000" b="1" dirty="0" err="1">
                <a:solidFill>
                  <a:srgbClr val="0033A1"/>
                </a:solidFill>
                <a:cs typeface="Arial" panose="020B0604020202020204" pitchFamily="34" charset="0"/>
              </a:rPr>
              <a:t>Preliminary</a:t>
            </a:r>
            <a:r>
              <a:rPr lang="de-DE" sz="30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3000" b="1" dirty="0" err="1">
                <a:solidFill>
                  <a:srgbClr val="0033A1"/>
                </a:solidFill>
                <a:cs typeface="Arial" panose="020B0604020202020204" pitchFamily="34" charset="0"/>
              </a:rPr>
              <a:t>proposal</a:t>
            </a:r>
            <a:r>
              <a:rPr lang="de-DE" sz="30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3000" b="1" dirty="0" err="1">
                <a:solidFill>
                  <a:srgbClr val="0033A1"/>
                </a:solidFill>
                <a:cs typeface="Arial" panose="020B0604020202020204" pitchFamily="34" charset="0"/>
              </a:rPr>
              <a:t>by</a:t>
            </a:r>
            <a:r>
              <a:rPr lang="de-DE" sz="30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3000" b="1" dirty="0" err="1">
                <a:solidFill>
                  <a:srgbClr val="0033A1"/>
                </a:solidFill>
                <a:cs typeface="Arial" panose="020B0604020202020204" pitchFamily="34" charset="0"/>
              </a:rPr>
              <a:t>the</a:t>
            </a:r>
            <a:r>
              <a:rPr lang="de-DE" sz="30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3000" b="1" dirty="0" err="1">
                <a:solidFill>
                  <a:srgbClr val="0033A1"/>
                </a:solidFill>
                <a:cs typeface="Arial" panose="020B0604020202020204" pitchFamily="34" charset="0"/>
              </a:rPr>
              <a:t>correspondance</a:t>
            </a:r>
            <a:r>
              <a:rPr lang="de-DE" sz="3000" b="1" dirty="0">
                <a:solidFill>
                  <a:srgbClr val="0033A1"/>
                </a:solidFill>
                <a:cs typeface="Arial" panose="020B0604020202020204" pitchFamily="34" charset="0"/>
              </a:rPr>
              <a:t> group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200" b="1" dirty="0">
                <a:solidFill>
                  <a:srgbClr val="0033A1"/>
                </a:solidFill>
                <a:cs typeface="Arial" panose="020B0604020202020204" pitchFamily="34" charset="0"/>
              </a:rPr>
              <a:t>GNS on free-flowing and impounded river sections</a:t>
            </a:r>
            <a:r>
              <a:rPr lang="de-DE" sz="2200" b="1" dirty="0">
                <a:solidFill>
                  <a:srgbClr val="0033A1"/>
                </a:solidFill>
                <a:cs typeface="Arial" panose="020B0604020202020204" pitchFamily="34" charset="0"/>
              </a:rPr>
              <a:t>: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2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de-DE" sz="2200" dirty="0" err="1">
                <a:solidFill>
                  <a:srgbClr val="0033A1"/>
                </a:solidFill>
                <a:cs typeface="Arial" panose="020B0604020202020204" pitchFamily="34" charset="0"/>
              </a:rPr>
              <a:t>Example</a:t>
            </a:r>
            <a:r>
              <a:rPr lang="de-DE" sz="2200" dirty="0">
                <a:solidFill>
                  <a:srgbClr val="0033A1"/>
                </a:solidFill>
                <a:cs typeface="Arial" panose="020B0604020202020204" pitchFamily="34" charset="0"/>
              </a:rPr>
              <a:t>:</a:t>
            </a:r>
          </a:p>
          <a:p>
            <a:pPr indent="-360000">
              <a:tabLst>
                <a:tab pos="2957513" algn="l"/>
              </a:tabLst>
              <a:defRPr/>
            </a:pPr>
            <a:r>
              <a:rPr lang="de-DE" sz="2200" dirty="0">
                <a:solidFill>
                  <a:srgbClr val="0033A1"/>
                </a:solidFill>
                <a:cs typeface="Arial" panose="020B0604020202020204" pitchFamily="34" charset="0"/>
              </a:rPr>
              <a:t>Free </a:t>
            </a:r>
            <a:r>
              <a:rPr lang="de-DE" sz="2200" dirty="0" err="1">
                <a:solidFill>
                  <a:srgbClr val="0033A1"/>
                </a:solidFill>
                <a:cs typeface="Arial" panose="020B0604020202020204" pitchFamily="34" charset="0"/>
              </a:rPr>
              <a:t>flowing</a:t>
            </a:r>
            <a:r>
              <a:rPr lang="de-DE" sz="2200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200" dirty="0" err="1">
                <a:solidFill>
                  <a:srgbClr val="0033A1"/>
                </a:solidFill>
                <a:cs typeface="Arial" panose="020B0604020202020204" pitchFamily="34" charset="0"/>
              </a:rPr>
              <a:t>sections</a:t>
            </a:r>
            <a:r>
              <a:rPr lang="de-DE" sz="2200" dirty="0">
                <a:solidFill>
                  <a:srgbClr val="0033A1"/>
                </a:solidFill>
                <a:cs typeface="Arial" panose="020B0604020202020204" pitchFamily="34" charset="0"/>
              </a:rPr>
              <a:t>: 	GNS AA</a:t>
            </a:r>
          </a:p>
          <a:p>
            <a:pPr indent="-360000">
              <a:tabLst>
                <a:tab pos="2957513" algn="l"/>
              </a:tabLst>
              <a:defRPr/>
            </a:pPr>
            <a:r>
              <a:rPr lang="de-DE" sz="2200" dirty="0" err="1">
                <a:solidFill>
                  <a:srgbClr val="0033A1"/>
                </a:solidFill>
                <a:cs typeface="Arial" panose="020B0604020202020204" pitchFamily="34" charset="0"/>
              </a:rPr>
              <a:t>Impounded</a:t>
            </a:r>
            <a:r>
              <a:rPr lang="de-DE" sz="2200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200" dirty="0" err="1">
                <a:solidFill>
                  <a:srgbClr val="0033A1"/>
                </a:solidFill>
                <a:cs typeface="Arial" panose="020B0604020202020204" pitchFamily="34" charset="0"/>
              </a:rPr>
              <a:t>sections</a:t>
            </a:r>
            <a:r>
              <a:rPr lang="de-DE" sz="2200" dirty="0">
                <a:solidFill>
                  <a:srgbClr val="0033A1"/>
                </a:solidFill>
                <a:cs typeface="Arial" panose="020B0604020202020204" pitchFamily="34" charset="0"/>
              </a:rPr>
              <a:t>: 	GNS ABA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719137" lvl="4">
              <a:spcBef>
                <a:spcPts val="300"/>
              </a:spcBef>
              <a:defRPr/>
            </a:pPr>
            <a:endParaRPr lang="en-US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2187575" lvl="4" indent="-358775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FAF360D-27E5-42B9-89D2-30BF74282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65" y="2093960"/>
            <a:ext cx="8496944" cy="3102127"/>
          </a:xfrm>
          <a:prstGeom prst="rect">
            <a:avLst/>
          </a:prstGeom>
        </p:spPr>
      </p:pic>
      <p:sp>
        <p:nvSpPr>
          <p:cNvPr id="6" name="ZoneTexte 3">
            <a:extLst>
              <a:ext uri="{FF2B5EF4-FFF2-40B4-BE49-F238E27FC236}">
                <a16:creationId xmlns:a16="http://schemas.microsoft.com/office/drawing/2014/main" id="{70F3C482-FE1D-443D-A3D0-B3BCE8A52AFA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51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8316"/>
            <a:ext cx="9144000" cy="6858000"/>
          </a:xfrm>
          <a:prstGeom prst="rect">
            <a:avLst/>
          </a:prstGeom>
          <a:solidFill>
            <a:srgbClr val="FFD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CCNR_logo_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6609" y="5877272"/>
            <a:ext cx="1629807" cy="474475"/>
          </a:xfrm>
          <a:prstGeom prst="rect">
            <a:avLst/>
          </a:prstGeom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3257600" y="2420888"/>
            <a:ext cx="6048672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OUTLOOK</a:t>
            </a:r>
          </a:p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GNS</a:t>
            </a:r>
            <a:endParaRPr lang="de-DE" sz="4000" b="1" dirty="0">
              <a:solidFill>
                <a:srgbClr val="0033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340768" y="1234480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0000" dirty="0">
                <a:solidFill>
                  <a:srgbClr val="0033A1"/>
                </a:solidFill>
                <a:latin typeface="+mj-lt"/>
              </a:rPr>
              <a:t>03</a:t>
            </a:r>
            <a:r>
              <a:rPr lang="fr-FR" sz="16000" dirty="0">
                <a:solidFill>
                  <a:srgbClr val="0033A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410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360000">
              <a:defRPr/>
            </a:pP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GNS SUB-GROUP 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Sub-group on Good Navigation Status (GNS sub-group) set up under the Expert Group on Inland Waterway Transport (NAIADES II Implementation Group)</a:t>
            </a:r>
            <a:r>
              <a:rPr lang="de-DE" sz="2000" b="1" dirty="0">
                <a:solidFill>
                  <a:srgbClr val="0033A1"/>
                </a:solidFill>
                <a:cs typeface="Arial" panose="020B0604020202020204" pitchFamily="34" charset="0"/>
              </a:rPr>
              <a:t>: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Task 1:	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Assess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the relevance, effectiveness, efficiency, added value and 	coherence of the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requirements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for inland waterways set up in the 	relevant regulations.</a:t>
            </a:r>
          </a:p>
          <a:p>
            <a:pPr indent="-360000"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Task 2:	Formulate adequate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requirements for IWW 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taking into account 	the different characteristics of waterways and propose 	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recommendations for the future policy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on TEN-T.	</a:t>
            </a:r>
          </a:p>
          <a:p>
            <a:pPr indent="-360000"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Task 3:	Formulate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proposals for the definition of GNS 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and development of 	common, harmonized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guidelines/standards for GNS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, including 	instruments for its monitoring.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719137" lvl="4">
              <a:spcBef>
                <a:spcPts val="300"/>
              </a:spcBef>
              <a:defRPr/>
            </a:pPr>
            <a:endParaRPr lang="en-US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2187575" lvl="4" indent="-358775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059E1AC-D1D1-41D4-A60C-0D04B64E9BBA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0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8316"/>
            <a:ext cx="9144000" cy="6858000"/>
          </a:xfrm>
          <a:prstGeom prst="rect">
            <a:avLst/>
          </a:prstGeom>
          <a:solidFill>
            <a:srgbClr val="FFD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CCNR_logo_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6609" y="5877272"/>
            <a:ext cx="1629807" cy="474475"/>
          </a:xfrm>
          <a:prstGeom prst="rect">
            <a:avLst/>
          </a:prstGeom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3257600" y="2420888"/>
            <a:ext cx="6048672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Non-Road Mobile Machinery (NRMM)</a:t>
            </a:r>
            <a:endParaRPr lang="de-DE" sz="4000" b="1" dirty="0">
              <a:solidFill>
                <a:srgbClr val="0033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340768" y="1234480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0000" dirty="0">
                <a:solidFill>
                  <a:srgbClr val="0033A1"/>
                </a:solidFill>
                <a:latin typeface="+mj-lt"/>
              </a:rPr>
              <a:t>04</a:t>
            </a:r>
            <a:r>
              <a:rPr lang="fr-FR" sz="16000" dirty="0">
                <a:solidFill>
                  <a:srgbClr val="0033A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658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6"/>
          <p:cNvSpPr/>
          <p:nvPr/>
        </p:nvSpPr>
        <p:spPr>
          <a:xfrm>
            <a:off x="107504" y="44624"/>
            <a:ext cx="842493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>
              <a:spcBef>
                <a:spcPts val="1200"/>
              </a:spcBef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New emission regulations introduced by NRMM </a:t>
            </a:r>
            <a:r>
              <a:rPr lang="en-US" sz="19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Regulation </a:t>
            </a:r>
            <a:r>
              <a:rPr lang="en-US" sz="105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| 10 / 10 | 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804248" y="6520259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0D25C-2BB7-4055-9A2A-8FDA5B39D03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50" name="Picture 2" descr="Résultat de recherche d'images pour &quot;warnzeiche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958625"/>
            <a:ext cx="634971" cy="63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.espenhahn\AppData\Local\Microsoft\Windows\Temporary Internet Files\Content.IE5\DVZ0OAK7\Text-x-generic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445"/>
            <a:ext cx="1946216" cy="194621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21424" y="1054299"/>
            <a:ext cx="12961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Regulation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(EU) 2016/1628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NRMM</a:t>
            </a:r>
          </a:p>
        </p:txBody>
      </p:sp>
      <p:sp>
        <p:nvSpPr>
          <p:cNvPr id="4" name="Rectangle 3"/>
          <p:cNvSpPr/>
          <p:nvPr/>
        </p:nvSpPr>
        <p:spPr>
          <a:xfrm>
            <a:off x="1807296" y="636504"/>
            <a:ext cx="6797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NRMM. Approach is driven by “placing on the market” of engines </a:t>
            </a:r>
            <a:b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=&gt;  type-approval certificate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Stage V: new engines categories (IWP/IWA) mandatory by 2019/2020 + exception of transition scheme (at the latest by 2022)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Alternative solutions: NRE, EURO VI or alternative fuels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(environmental and economic benefits)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Technologies available. Commercial products (stage V) will follow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products announced very recently by manufacturers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Existing engine + after treatment system =&gt; can achieve similar performance as Stage V (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is not legally recognised as Stage V!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ES-TRIN (Chapter 9) : Safety requirements for installation of engines on board. Approach is driven by “periodic inspection of the vessel” </a:t>
            </a:r>
            <a:b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=&gt; vessel certificate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4" y="3546478"/>
            <a:ext cx="1142009" cy="161496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34AF2A5-4DF1-4CF7-9F56-3D84EF752B1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11" y="4672805"/>
            <a:ext cx="1456931" cy="2060848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A68D52CB-6091-406D-9EFA-FCBE0B6A174B}"/>
              </a:ext>
            </a:extLst>
          </p:cNvPr>
          <p:cNvSpPr txBox="1"/>
          <p:nvPr/>
        </p:nvSpPr>
        <p:spPr>
          <a:xfrm>
            <a:off x="321424" y="5373216"/>
            <a:ext cx="7202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help understand and interpret the applicable requirements to engines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=&gt; FAQ document published by EUROMOT and CESNI (March 2019)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www.cesni.eu/en/technical-requirements/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505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FFD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CCNR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1" y="1988839"/>
            <a:ext cx="1440160" cy="200593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07504" y="4221088"/>
            <a:ext cx="8928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ATTENTION</a:t>
            </a:r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8E02AED-DDDF-4A23-926E-B1848509017A}"/>
              </a:ext>
            </a:extLst>
          </p:cNvPr>
          <p:cNvSpPr txBox="1"/>
          <p:nvPr/>
        </p:nvSpPr>
        <p:spPr>
          <a:xfrm>
            <a:off x="107505" y="5001911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 Kempmann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Commission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Navigation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Rhine (CCNR)</a:t>
            </a:r>
          </a:p>
          <a:p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Palais du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Rhin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- 2,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République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 10023 - 67082 Strasbourg </a:t>
            </a:r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Cedex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France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+33 (0)3 88 52 20 06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k.kempmann@ccr-zkr.org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www.ccr-zkr.org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60000">
              <a:defRPr/>
            </a:pP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Characteristics</a:t>
            </a:r>
            <a:endParaRPr lang="de-DE" sz="28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400" b="1" dirty="0">
                <a:solidFill>
                  <a:srgbClr val="0033A1"/>
                </a:solidFill>
                <a:cs typeface="Arial" panose="020B0604020202020204" pitchFamily="34" charset="0"/>
              </a:rPr>
              <a:t>		</a:t>
            </a: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4EED3AD3-28F2-4B88-9031-681EACADD693}"/>
              </a:ext>
            </a:extLst>
          </p:cNvPr>
          <p:cNvSpPr txBox="1"/>
          <p:nvPr/>
        </p:nvSpPr>
        <p:spPr>
          <a:xfrm>
            <a:off x="251520" y="116632"/>
            <a:ext cx="84249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Proposals for appropriate GNS objectives 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add.3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fr-FR" sz="105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A0E5331-B4A2-4E2E-8F29-2F16142700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955"/>
            <a:ext cx="9144000" cy="221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5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8316"/>
            <a:ext cx="9144000" cy="6858000"/>
          </a:xfrm>
          <a:prstGeom prst="rect">
            <a:avLst/>
          </a:prstGeom>
          <a:solidFill>
            <a:srgbClr val="FFD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CCNR_logo_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6609" y="5877272"/>
            <a:ext cx="1629807" cy="474475"/>
          </a:xfrm>
          <a:prstGeom prst="rect">
            <a:avLst/>
          </a:prstGeom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2915816" y="2420888"/>
            <a:ext cx="6048672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</a:p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GNS</a:t>
            </a:r>
            <a:endParaRPr lang="de-DE" sz="4000" b="1" dirty="0">
              <a:solidFill>
                <a:srgbClr val="0033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340768" y="1234480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0000" dirty="0">
                <a:solidFill>
                  <a:srgbClr val="0033A1"/>
                </a:solidFill>
                <a:latin typeface="+mj-lt"/>
              </a:rPr>
              <a:t>01</a:t>
            </a:r>
            <a:r>
              <a:rPr lang="fr-FR" sz="16000" dirty="0">
                <a:solidFill>
                  <a:srgbClr val="0033A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42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4EED3AD3-28F2-4B88-9031-681EACADD693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8FB6AA9-1588-4945-A6B5-5CEA29A8AA07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8424936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60000">
              <a:defRPr/>
            </a:pPr>
            <a:r>
              <a:rPr lang="en-GB" sz="2800" b="1" dirty="0">
                <a:solidFill>
                  <a:srgbClr val="0033A1"/>
                </a:solidFill>
                <a:cs typeface="Arial" panose="020B0604020202020204" pitchFamily="34" charset="0"/>
              </a:rPr>
              <a:t>Background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de-DE" sz="2000" b="1" dirty="0" err="1">
                <a:solidFill>
                  <a:srgbClr val="0033A1"/>
                </a:solidFill>
                <a:cs typeface="Arial" panose="020B0604020202020204" pitchFamily="34" charset="0"/>
              </a:rPr>
              <a:t>Good</a:t>
            </a:r>
            <a:r>
              <a:rPr lang="de-DE" sz="2000" b="1" dirty="0">
                <a:solidFill>
                  <a:srgbClr val="0033A1"/>
                </a:solidFill>
                <a:cs typeface="Arial" panose="020B0604020202020204" pitchFamily="34" charset="0"/>
              </a:rPr>
              <a:t> Navigation Status (GNS)</a:t>
            </a:r>
            <a:endParaRPr lang="en-GB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Good Navigation Status (GNS) is a concept to improve the European waterways to be part of a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sustainable transport system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300"/>
              </a:spcBef>
              <a:defRPr/>
            </a:pPr>
            <a:endParaRPr lang="en-US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European Commission aims to promote and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strengthen the competitive position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of inland waterways in the transport system, and to facilitate its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integration into the intermodal logistics chain</a:t>
            </a:r>
            <a:endParaRPr lang="de-DE" sz="2000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 descr="C:\Users\k.kempmann.CCNR\AppData\Local\Microsoft\Windows\Temporary Internet Files\Content.IE5\BO30U51S\european-union-155207_960_720[1].png">
            <a:extLst>
              <a:ext uri="{FF2B5EF4-FFF2-40B4-BE49-F238E27FC236}">
                <a16:creationId xmlns:a16="http://schemas.microsoft.com/office/drawing/2014/main" id="{11A73E97-6008-4290-B54E-B57116F46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631" y="795332"/>
            <a:ext cx="2036849" cy="135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82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>
            <a:extLst>
              <a:ext uri="{FF2B5EF4-FFF2-40B4-BE49-F238E27FC236}">
                <a16:creationId xmlns:a16="http://schemas.microsoft.com/office/drawing/2014/main" id="{48FB6AA9-1588-4945-A6B5-5CEA29A8AA07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8424936" cy="561662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360000">
              <a:defRPr/>
            </a:pPr>
            <a:r>
              <a:rPr lang="en-GB" sz="2800" b="1" dirty="0">
                <a:solidFill>
                  <a:srgbClr val="0033A1"/>
                </a:solidFill>
                <a:cs typeface="Arial" panose="020B0604020202020204" pitchFamily="34" charset="0"/>
              </a:rPr>
              <a:t>Background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Union guidelines for the development </a:t>
            </a:r>
          </a:p>
          <a:p>
            <a:pPr>
              <a:spcBef>
                <a:spcPts val="300"/>
              </a:spcBef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of the trans-European transport network</a:t>
            </a: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GB" sz="2000" b="1" dirty="0">
                <a:solidFill>
                  <a:srgbClr val="0033A1"/>
                </a:solidFill>
                <a:cs typeface="Arial" panose="020B0604020202020204" pitchFamily="34" charset="0"/>
              </a:rPr>
              <a:t>(EU 1315/2013, Art. 15 (3)) </a:t>
            </a: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446088" indent="-446088">
              <a:spcBef>
                <a:spcPts val="300"/>
              </a:spcBef>
              <a:tabLst>
                <a:tab pos="446088" algn="l"/>
              </a:tabLst>
              <a:defRPr/>
            </a:pPr>
            <a:r>
              <a:rPr lang="en-GB" sz="2000" b="1" dirty="0">
                <a:solidFill>
                  <a:srgbClr val="0033A1"/>
                </a:solidFill>
                <a:cs typeface="Arial" panose="020B0604020202020204" pitchFamily="34" charset="0"/>
              </a:rPr>
              <a:t>a</a:t>
            </a: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)	Rivers, canals and lakes comply with the </a:t>
            </a:r>
            <a:r>
              <a:rPr lang="en-GB" sz="2000" dirty="0">
                <a:solidFill>
                  <a:srgbClr val="FF0000"/>
                </a:solidFill>
                <a:cs typeface="Arial" panose="020B0604020202020204" pitchFamily="34" charset="0"/>
              </a:rPr>
              <a:t>minimum requirements </a:t>
            </a: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for </a:t>
            </a:r>
            <a:r>
              <a:rPr lang="en-GB" sz="2000" dirty="0">
                <a:solidFill>
                  <a:srgbClr val="FF0000"/>
                </a:solidFill>
                <a:cs typeface="Arial" panose="020B0604020202020204" pitchFamily="34" charset="0"/>
              </a:rPr>
              <a:t>CEMT</a:t>
            </a: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Arial" panose="020B0604020202020204" pitchFamily="34" charset="0"/>
              </a:rPr>
              <a:t>class IV</a:t>
            </a: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 inland waterway and there is continuous bridge clearance</a:t>
            </a: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446088" indent="-446088">
              <a:spcBef>
                <a:spcPts val="300"/>
              </a:spcBef>
              <a:tabLst>
                <a:tab pos="446088" algn="l"/>
              </a:tabLst>
              <a:defRPr/>
            </a:pP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a)</a:t>
            </a:r>
            <a:r>
              <a:rPr lang="en-GB" sz="2000" dirty="0">
                <a:solidFill>
                  <a:srgbClr val="C00000"/>
                </a:solidFill>
                <a:cs typeface="Arial" panose="020B0604020202020204" pitchFamily="34" charset="0"/>
              </a:rPr>
              <a:t>	</a:t>
            </a:r>
            <a:r>
              <a:rPr lang="en-GB" sz="2000" dirty="0">
                <a:solidFill>
                  <a:srgbClr val="FF0000"/>
                </a:solidFill>
                <a:cs typeface="Arial" panose="020B0604020202020204" pitchFamily="34" charset="0"/>
              </a:rPr>
              <a:t>Draught</a:t>
            </a: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 not less than 2.50 m and </a:t>
            </a:r>
            <a:r>
              <a:rPr lang="en-GB" sz="2000" dirty="0">
                <a:solidFill>
                  <a:srgbClr val="FF0000"/>
                </a:solidFill>
                <a:cs typeface="Arial" panose="020B0604020202020204" pitchFamily="34" charset="0"/>
              </a:rPr>
              <a:t>minimum bridge </a:t>
            </a:r>
            <a:r>
              <a:rPr lang="en-GB" sz="2000" dirty="0">
                <a:solidFill>
                  <a:srgbClr val="0033A1"/>
                </a:solidFill>
                <a:cs typeface="Arial" panose="020B0604020202020204" pitchFamily="34" charset="0"/>
              </a:rPr>
              <a:t>clearance heights not less than 5.25 m</a:t>
            </a:r>
          </a:p>
          <a:p>
            <a:pPr marL="457200" indent="-457200">
              <a:spcBef>
                <a:spcPts val="300"/>
              </a:spcBef>
              <a:buFont typeface="+mj-lt"/>
              <a:buAutoNum type="alphaLcParenR"/>
              <a:defRPr/>
            </a:pPr>
            <a:endParaRPr lang="en-GB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tabLst>
                <a:tab pos="449263" algn="l"/>
              </a:tabLst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b)	Rivers, canals and lakes are maintained so as to preserve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good 	navigation status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, while respecting the applicable environmental 	law</a:t>
            </a:r>
            <a:endParaRPr lang="en-GB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 descr="C:\Users\k.kempmann.CCNR\AppData\Local\Microsoft\Windows\Temporary Internet Files\Content.IE5\BO30U51S\european-union-155207_960_720[1].png">
            <a:extLst>
              <a:ext uri="{FF2B5EF4-FFF2-40B4-BE49-F238E27FC236}">
                <a16:creationId xmlns:a16="http://schemas.microsoft.com/office/drawing/2014/main" id="{11A73E97-6008-4290-B54E-B57116F46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631" y="795332"/>
            <a:ext cx="2036849" cy="135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3">
            <a:extLst>
              <a:ext uri="{FF2B5EF4-FFF2-40B4-BE49-F238E27FC236}">
                <a16:creationId xmlns:a16="http://schemas.microsoft.com/office/drawing/2014/main" id="{7B24C840-346A-4F6E-AA7D-FDDB2D4B46A4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48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360000">
              <a:defRPr/>
            </a:pP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Background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Guidelines towards achieving a </a:t>
            </a: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Good Navigation Status</a:t>
            </a: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lvl="4" indent="-1828800">
              <a:spcBef>
                <a:spcPts val="300"/>
              </a:spcBef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In 2015 the European Commission asked a consortium to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further define the GNS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together with the member states, river commissions and users </a:t>
            </a:r>
          </a:p>
          <a:p>
            <a:pPr>
              <a:spcBef>
                <a:spcPts val="300"/>
              </a:spcBef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This GNS concept comprises so called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“hard” and “soft” GNS components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GNS indicators 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based on </a:t>
            </a:r>
            <a:r>
              <a:rPr lang="en-US" sz="2000" dirty="0" err="1">
                <a:solidFill>
                  <a:srgbClr val="0033A1"/>
                </a:solidFill>
                <a:cs typeface="Arial" panose="020B0604020202020204" pitchFamily="34" charset="0"/>
              </a:rPr>
              <a:t>TENtec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data and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minimum standards of a process on GNS development 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as well as a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GNS definition</a:t>
            </a: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Results are published on the Guidelines towards achieving a Good Navigation Status*</a:t>
            </a:r>
          </a:p>
          <a:p>
            <a:pPr>
              <a:spcBef>
                <a:spcPts val="300"/>
              </a:spcBef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1000" dirty="0">
                <a:solidFill>
                  <a:srgbClr val="0033A1"/>
                </a:solidFill>
                <a:cs typeface="Arial" panose="020B0604020202020204" pitchFamily="34" charset="0"/>
              </a:rPr>
              <a:t>* </a:t>
            </a:r>
            <a:r>
              <a:rPr lang="en-US" sz="1000" dirty="0">
                <a:solidFill>
                  <a:srgbClr val="0033A1"/>
                </a:solidFill>
                <a:cs typeface="Arial" panose="020B0604020202020204" pitchFamily="34" charset="0"/>
                <a:hlinkClick r:id="rId2"/>
              </a:rPr>
              <a:t>https://ec.europa.eu/transport/modes/inland/studies/good-navigation-status-guidelines-towards-achieving-good-navigation-status_en</a:t>
            </a:r>
            <a:r>
              <a:rPr lang="en-US" sz="1000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endParaRPr lang="de-DE" sz="1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2" descr="C:\Users\k.kempmann.CCNR\AppData\Local\Microsoft\Windows\Temporary Internet Files\Content.IE5\ZISRF6HO\feedback-2073918__180[1].jpg">
            <a:extLst>
              <a:ext uri="{FF2B5EF4-FFF2-40B4-BE49-F238E27FC236}">
                <a16:creationId xmlns:a16="http://schemas.microsoft.com/office/drawing/2014/main" id="{1658427D-9526-4674-9338-C0A28F45F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0688"/>
            <a:ext cx="2376264" cy="168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3">
            <a:extLst>
              <a:ext uri="{FF2B5EF4-FFF2-40B4-BE49-F238E27FC236}">
                <a16:creationId xmlns:a16="http://schemas.microsoft.com/office/drawing/2014/main" id="{5F03568C-686F-4525-A2C3-514C2870ECEF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6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60000">
              <a:defRPr/>
            </a:pP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Background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Second meeting of pan‐European Working Group </a:t>
            </a: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on Good Navigation Status 2017 in Brussels</a:t>
            </a: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Objectives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for rivers, canals and lakes shall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be adapted in light of hydrology and morphology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Draught or respective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fairway depth and minimum bridge 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clearances shall be defined in relation to a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reference water level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Regional navigation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shall be considered in the definition of regional objectives</a:t>
            </a:r>
          </a:p>
          <a:p>
            <a:pPr marL="2187575" lvl="4" indent="-358775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2" descr="C:\Users\k.kempmann.CCNR\AppData\Local\Microsoft\Windows\Temporary Internet Files\Content.IE5\ZISRF6HO\feedback-2073918__180[1].jpg">
            <a:extLst>
              <a:ext uri="{FF2B5EF4-FFF2-40B4-BE49-F238E27FC236}">
                <a16:creationId xmlns:a16="http://schemas.microsoft.com/office/drawing/2014/main" id="{1658427D-9526-4674-9338-C0A28F45F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0688"/>
            <a:ext cx="2376264" cy="168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3">
            <a:extLst>
              <a:ext uri="{FF2B5EF4-FFF2-40B4-BE49-F238E27FC236}">
                <a16:creationId xmlns:a16="http://schemas.microsoft.com/office/drawing/2014/main" id="{B74B9A96-5691-4E00-8BE8-ED99BF9DED46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87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60000">
              <a:defRPr/>
            </a:pP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Background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The correspondence group</a:t>
            </a: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In 2017, DG MOVE suggested to the CCNR to set up a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correspondence group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on this matter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Experts of 9 EU member states and representatives of the Danube Commission, the International Sava River Basin Commission and the Central Commission for the Navigation of the Rhine participate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Output of the correspondence group and individual statements by the group or its members express </a:t>
            </a:r>
            <a:r>
              <a:rPr 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expert opinion</a:t>
            </a: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 and not official positions of member states or river commissions</a:t>
            </a:r>
          </a:p>
          <a:p>
            <a:pPr marL="2187575" lvl="4" indent="-358775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2" descr="C:\Users\k.kempmann.CCNR\AppData\Local\Microsoft\Windows\Temporary Internet Files\Content.IE5\B1E419TQ\feedback-1889007__180[1].jpg">
            <a:extLst>
              <a:ext uri="{FF2B5EF4-FFF2-40B4-BE49-F238E27FC236}">
                <a16:creationId xmlns:a16="http://schemas.microsoft.com/office/drawing/2014/main" id="{2CF3A3C0-4DB5-4BA7-A7F8-43C0BAE63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688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3">
            <a:extLst>
              <a:ext uri="{FF2B5EF4-FFF2-40B4-BE49-F238E27FC236}">
                <a16:creationId xmlns:a16="http://schemas.microsoft.com/office/drawing/2014/main" id="{E21C4242-9FF8-4EC1-9ACF-8D34DA5B6DDB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8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8316"/>
            <a:ext cx="9144000" cy="6858000"/>
          </a:xfrm>
          <a:prstGeom prst="rect">
            <a:avLst/>
          </a:prstGeom>
          <a:solidFill>
            <a:srgbClr val="FFD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003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CCNR_logo_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6609" y="5877272"/>
            <a:ext cx="1629807" cy="474475"/>
          </a:xfrm>
          <a:prstGeom prst="rect">
            <a:avLst/>
          </a:prstGeom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3257600" y="2420888"/>
            <a:ext cx="6048672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WORK</a:t>
            </a:r>
          </a:p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AT" sz="4000" b="1" dirty="0">
                <a:solidFill>
                  <a:srgbClr val="0033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GNS</a:t>
            </a:r>
            <a:endParaRPr lang="de-DE" sz="4000" b="1" dirty="0">
              <a:solidFill>
                <a:srgbClr val="0033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340768" y="1234480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0000" dirty="0">
                <a:solidFill>
                  <a:srgbClr val="0033A1"/>
                </a:solidFill>
                <a:latin typeface="+mj-lt"/>
              </a:rPr>
              <a:t>02</a:t>
            </a:r>
            <a:r>
              <a:rPr lang="fr-FR" sz="16000" dirty="0">
                <a:solidFill>
                  <a:srgbClr val="0033A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073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323528" y="764704"/>
            <a:ext cx="8496944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60000">
              <a:defRPr/>
            </a:pP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Preliminary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proposal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by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the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</a:t>
            </a:r>
            <a:r>
              <a:rPr lang="de-DE" sz="2800" b="1" dirty="0" err="1">
                <a:solidFill>
                  <a:srgbClr val="0033A1"/>
                </a:solidFill>
                <a:cs typeface="Arial" panose="020B0604020202020204" pitchFamily="34" charset="0"/>
              </a:rPr>
              <a:t>correspondance</a:t>
            </a:r>
            <a:r>
              <a:rPr lang="de-DE" sz="2800" b="1" dirty="0">
                <a:solidFill>
                  <a:srgbClr val="0033A1"/>
                </a:solidFill>
                <a:cs typeface="Arial" panose="020B0604020202020204" pitchFamily="34" charset="0"/>
              </a:rPr>
              <a:t> group</a:t>
            </a: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indent="-360000">
              <a:defRPr/>
            </a:pPr>
            <a:r>
              <a:rPr lang="en-US" sz="2000" b="1" dirty="0">
                <a:solidFill>
                  <a:srgbClr val="0033A1"/>
                </a:solidFill>
                <a:cs typeface="Arial" panose="020B0604020202020204" pitchFamily="34" charset="0"/>
              </a:rPr>
              <a:t>Development of  proposals for appropriate objectives for rivers and canals</a:t>
            </a:r>
            <a:r>
              <a:rPr lang="de-DE" sz="2000" b="1" dirty="0">
                <a:solidFill>
                  <a:srgbClr val="0033A1"/>
                </a:solidFill>
                <a:cs typeface="Arial" panose="020B0604020202020204" pitchFamily="34" charset="0"/>
              </a:rPr>
              <a:t>: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Proposal for a GNS comprises 3 different types GNS A, GNS B and GNS C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These 3 GNS are considered equal in terms of quality of navigation infrastructure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0033A1"/>
                </a:solidFill>
                <a:cs typeface="Arial" panose="020B0604020202020204" pitchFamily="34" charset="0"/>
              </a:rPr>
              <a:t>Based on the idea, that today at most European rivers, maximum depth is already realized for all kinds of navigation conditions</a:t>
            </a: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1073150" lvl="4" indent="-354013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0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719137" lvl="4">
              <a:spcBef>
                <a:spcPts val="300"/>
              </a:spcBef>
              <a:defRPr/>
            </a:pPr>
            <a:endParaRPr lang="en-US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2187575" lvl="4" indent="-358775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de-DE" sz="2400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  <a:p>
            <a:pPr marL="358775" indent="-358775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endParaRPr lang="de-DE" sz="2400" b="1" dirty="0">
              <a:solidFill>
                <a:srgbClr val="0033A1"/>
              </a:solidFill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3AB72F6-06B4-4322-B900-B6B8C902BC4B}"/>
              </a:ext>
            </a:extLst>
          </p:cNvPr>
          <p:cNvSpPr txBox="1"/>
          <p:nvPr/>
        </p:nvSpPr>
        <p:spPr>
          <a:xfrm>
            <a:off x="251520" y="11663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Navigation Status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10 </a:t>
            </a:r>
            <a:r>
              <a:rPr lang="fr-FR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Background</a:t>
            </a:r>
          </a:p>
          <a:p>
            <a:endParaRPr lang="en-US" sz="105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88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</Words>
  <Application>Microsoft Office PowerPoint</Application>
  <PresentationFormat>Bildschirmpräsentation (4:3)</PresentationFormat>
  <Paragraphs>194</Paragraphs>
  <Slides>17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Wingdings</vt:lpstr>
      <vt:lpstr>Thème Office</vt:lpstr>
      <vt:lpstr>Standaardontwerp</vt:lpstr>
      <vt:lpstr>1_Thème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Margaux Philippe</dc:creator>
  <cp:lastModifiedBy>Kai Kempmann</cp:lastModifiedBy>
  <cp:revision>279</cp:revision>
  <cp:lastPrinted>2016-01-14T08:08:35Z</cp:lastPrinted>
  <dcterms:created xsi:type="dcterms:W3CDTF">2014-10-16T07:41:59Z</dcterms:created>
  <dcterms:modified xsi:type="dcterms:W3CDTF">2019-03-30T17:06:02Z</dcterms:modified>
</cp:coreProperties>
</file>