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308" r:id="rId4"/>
    <p:sldId id="259" r:id="rId5"/>
    <p:sldId id="302" r:id="rId6"/>
    <p:sldId id="303" r:id="rId7"/>
    <p:sldId id="304" r:id="rId8"/>
    <p:sldId id="306" r:id="rId9"/>
    <p:sldId id="295" r:id="rId10"/>
    <p:sldId id="301" r:id="rId11"/>
    <p:sldId id="300" r:id="rId12"/>
    <p:sldId id="298" r:id="rId13"/>
    <p:sldId id="296" r:id="rId14"/>
    <p:sldId id="299" r:id="rId15"/>
    <p:sldId id="297" r:id="rId16"/>
    <p:sldId id="288" r:id="rId17"/>
    <p:sldId id="305" r:id="rId18"/>
    <p:sldId id="293" r:id="rId19"/>
    <p:sldId id="272" r:id="rId20"/>
    <p:sldId id="30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fek.z" initials="d" lastIdx="1" clrIdx="0">
    <p:extLst/>
  </p:cmAuthor>
  <p:cmAuthor id="2" name="Pavla Nekulova" initials="PN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92D"/>
    <a:srgbClr val="6DBD31"/>
    <a:srgbClr val="21712E"/>
    <a:srgbClr val="F4F8EE"/>
    <a:srgbClr val="DFEACE"/>
    <a:srgbClr val="739D2F"/>
    <a:srgbClr val="7BA832"/>
    <a:srgbClr val="8DC139"/>
    <a:srgbClr val="3EAF2B"/>
    <a:srgbClr val="1A6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0" autoAdjust="0"/>
    <p:restoredTop sz="86417" autoAdjust="0"/>
  </p:normalViewPr>
  <p:slideViewPr>
    <p:cSldViewPr snapToObjects="1">
      <p:cViewPr varScale="1">
        <p:scale>
          <a:sx n="131" d="100"/>
          <a:sy n="131" d="100"/>
        </p:scale>
        <p:origin x="36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E2363-D7AE-484C-9DCD-2E61EC18B098}" type="datetimeFigureOut">
              <a:rPr lang="cs-CZ" smtClean="0"/>
              <a:pPr/>
              <a:t>26.03.2019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4DF30-7CAC-481C-8095-580244DADB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4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4DF30-7CAC-481C-8095-580244DADB7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89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1F3F-04F3-4067-A8BB-39B3ECD2056E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3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113C-DEFC-42CF-860F-FAA9410A0D23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32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CC5-2100-4B21-A4C2-A7EBD9F9AC01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00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BF64-D8DB-40D1-9DBE-DCEA1195540D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36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E944-6037-4A59-9F45-A6AAA97E9C31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20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2683B-A752-4E86-8E26-F551E8B41453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2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D492-5D0F-4B97-A591-1E4D2F317D34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58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D31E-A76C-497C-93FA-1EF156FE9D7F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42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748C-FE40-4F46-BCBC-5B22E5857DD7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9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2AA3-0F99-4DB3-84E5-06DF47DC1CFB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71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DFF-75F5-46A8-BE76-B0DE51410033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03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9AF2-8C86-4A60-8536-495D209F574C}" type="datetime1">
              <a:rPr lang="cs-CZ" smtClean="0"/>
              <a:pPr/>
              <a:t>26.03.2019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B22A-AAF4-42AA-9EB9-7E665D8F4D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59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ell.com/energy-and-innovation/natural-gas/liquefied-natural-gas-lng/lng-outlook-2019.html?utm_source=linkedin&amp;utm_medium=social-image&amp;utm_campaign=shell_lng_outlook_2019&amp;utm_content=image_link_post_lng_outlook_02_china_air_250219&amp;cid=Social:LINKEDIN_COMPANY:Shell+LNG+Outlook+2019_Feb-Mar2019:2158357633:LINKEDIN:Shell&amp;linkId=6402937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dufek.z@fce.vutbr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ell.com/energy-and-innovation/natural-gas/liquefied-natural-gas-lng/lng-outlook-2019.html?utm_source=linkedin&amp;utm_medium=social-image&amp;utm_campaign=shell_lng_outlook_2019&amp;utm_content=image_link_post_lng_outlook_02_china_air_250219&amp;cid=Social:LINKEDIN_COMPANY:Shell+LNG+Outlook+2019_Feb-Mar2019:2158357633:LINKEDIN:Shell&amp;linkId=6402937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944" y="3434000"/>
            <a:ext cx="9144000" cy="2396765"/>
          </a:xfrm>
          <a:prstGeom prst="rect">
            <a:avLst/>
          </a:prstGeom>
          <a:gradFill>
            <a:gsLst>
              <a:gs pos="60000">
                <a:srgbClr val="488930"/>
              </a:gs>
              <a:gs pos="0">
                <a:srgbClr val="21712E"/>
              </a:gs>
              <a:gs pos="73000">
                <a:srgbClr val="7BA832"/>
              </a:gs>
              <a:gs pos="100000">
                <a:srgbClr val="8DC139"/>
              </a:gs>
            </a:gsLst>
            <a:lin ang="0" scaled="1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noAutofit/>
          </a:bodyPr>
          <a:lstStyle/>
          <a:p>
            <a:pPr algn="ct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Alternativní paliva</a:t>
            </a:r>
            <a:endParaRPr lang="cs-CZ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Konference Vodní cesty pro 21. století</a:t>
            </a:r>
            <a:endParaRPr lang="cs-CZ" sz="20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1.4.2019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JUDr. Ing. Zdeněk Dufek, Ph.D.</a:t>
            </a:r>
            <a:endParaRPr lang="cs-CZ" sz="20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solidFill>
                <a:schemeClr val="bg1"/>
              </a:solidFill>
            </a:endParaRPr>
          </a:p>
          <a:p>
            <a:pPr lvl="0" algn="ctr"/>
            <a:endParaRPr lang="cs-CZ" sz="2800" dirty="0"/>
          </a:p>
          <a:p>
            <a:pPr algn="ctr"/>
            <a:endParaRPr lang="cs-CZ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2" descr="Hlavní strán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649583"/>
            <a:ext cx="1727835" cy="5397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649583"/>
            <a:ext cx="2188654" cy="53649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772" y="1645938"/>
            <a:ext cx="3708000" cy="13282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236296" y="6525634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Zdroj obrázku: Shell LNG Outlook 2019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1536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852679" y="66996"/>
            <a:ext cx="817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Snížení emisí</a:t>
            </a:r>
            <a:endParaRPr lang="cs-CZ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76124" y="1196751"/>
            <a:ext cx="79725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s-CZ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700" b="1" dirty="0"/>
          </a:p>
          <a:p>
            <a:pPr lvl="0"/>
            <a:endParaRPr lang="en-US" sz="27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86" y="1445399"/>
            <a:ext cx="7891440" cy="41438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54806" y="5661248"/>
            <a:ext cx="508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Národní akční plán čisté mobility, str. 56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6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1129002" y="66996"/>
            <a:ext cx="776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Národní akční plán čisté mobility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75" y="1121148"/>
            <a:ext cx="5732914" cy="363431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19572" y="4905164"/>
            <a:ext cx="7596844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000" b="1" dirty="0"/>
              <a:t>Národní akční plán čisté mobility, který byl schválen vládou v listopadu 2015, hovoří o počtu 5 LNG plnicích stanic v roce 2025. </a:t>
            </a:r>
          </a:p>
        </p:txBody>
      </p:sp>
    </p:spTree>
    <p:extLst>
      <p:ext uri="{BB962C8B-B14F-4D97-AF65-F5344CB8AC3E}">
        <p14:creationId xmlns:p14="http://schemas.microsoft.com/office/powerpoint/2010/main" val="11984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1129002" y="66996"/>
            <a:ext cx="7763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Směrnice 2014/94/EU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89020" y="964877"/>
            <a:ext cx="7854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Směrnice </a:t>
            </a:r>
            <a:r>
              <a:rPr lang="cs-CZ" b="1" dirty="0" smtClean="0"/>
              <a:t>obsahuje</a:t>
            </a:r>
            <a:r>
              <a:rPr lang="cs-CZ" dirty="0" smtClean="0"/>
              <a:t> </a:t>
            </a:r>
            <a:r>
              <a:rPr lang="cs-CZ" dirty="0"/>
              <a:t>ve vztahu k vnitrozemské vodní dopravě </a:t>
            </a:r>
            <a:r>
              <a:rPr lang="cs-CZ" b="1" dirty="0" smtClean="0"/>
              <a:t>požadavek </a:t>
            </a:r>
            <a:r>
              <a:rPr lang="cs-CZ" b="1" dirty="0"/>
              <a:t>na zřízení čerpacích stanic pro plavidla</a:t>
            </a:r>
            <a:r>
              <a:rPr lang="cs-CZ" dirty="0"/>
              <a:t> využívající jako </a:t>
            </a:r>
            <a:r>
              <a:rPr lang="cs-CZ" b="1" dirty="0"/>
              <a:t>palivo LNG</a:t>
            </a:r>
            <a:r>
              <a:rPr lang="cs-CZ" dirty="0"/>
              <a:t>. Z článku 6 odst. 3 této směrnice přitom vyplývá, že členské státy mají ve svých vnitrostátních rámcích politiky určit vnitrozemské přístavy, které mají poskytovat přístup ke LNG plnicím stanicím </a:t>
            </a:r>
            <a:r>
              <a:rPr lang="cs-CZ" b="1" dirty="0"/>
              <a:t>a přitom zvážit skutečné potřeby trhu</a:t>
            </a:r>
            <a:r>
              <a:rPr lang="cs-CZ" dirty="0"/>
              <a:t>. </a:t>
            </a:r>
            <a:endParaRPr lang="cs-CZ" dirty="0" smtClean="0"/>
          </a:p>
          <a:p>
            <a:pPr>
              <a:lnSpc>
                <a:spcPct val="200000"/>
              </a:lnSpc>
            </a:pPr>
            <a:endParaRPr lang="cs-CZ" dirty="0"/>
          </a:p>
          <a:p>
            <a:pPr>
              <a:lnSpc>
                <a:spcPct val="200000"/>
              </a:lnSpc>
            </a:pPr>
            <a:r>
              <a:rPr lang="cs-CZ" dirty="0" smtClean="0"/>
              <a:t>NPČM - …lze </a:t>
            </a:r>
            <a:r>
              <a:rPr lang="cs-CZ" dirty="0"/>
              <a:t>konstatovat, že se </a:t>
            </a:r>
            <a:r>
              <a:rPr lang="cs-CZ" b="1" dirty="0"/>
              <a:t>pro nejbližší období nejeví jako efektivní budovat ve veřejných přístavech v ČR čerpací stanice pro plavidla využívající LNG </a:t>
            </a:r>
            <a:r>
              <a:rPr lang="cs-CZ" dirty="0"/>
              <a:t>jako palivo. Důvodem jsou provozní náklady takových zařízení </a:t>
            </a:r>
            <a:r>
              <a:rPr lang="cs-CZ" b="1" dirty="0"/>
              <a:t>při současném vědomí neexistence relevantní poptávky</a:t>
            </a:r>
            <a:r>
              <a:rPr lang="cs-CZ" dirty="0"/>
              <a:t> v tomto segmentu trhu.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663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Začarovaný kruh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25" y="2376487"/>
            <a:ext cx="3028950" cy="21050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91580" y="4329100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Nejsou tankovací stanice</a:t>
            </a:r>
            <a:endParaRPr lang="cs-CZ" sz="24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705623" y="1552560"/>
            <a:ext cx="650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Není dostatečná nabídka automobilů / plavidel</a:t>
            </a:r>
            <a:endParaRPr lang="cs-CZ" sz="2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5929991" y="3117276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Nejsou zákazníci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178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Operační program doprava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73678" y="913941"/>
            <a:ext cx="78549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200" b="1" dirty="0" smtClean="0"/>
              <a:t>V dubnu 2018 byla vyhlášena výzva č. 38 v rámci Operačního programu Doprava na podporu výstavby plnících stanic na LNG. </a:t>
            </a:r>
          </a:p>
          <a:p>
            <a:pPr>
              <a:lnSpc>
                <a:spcPct val="200000"/>
              </a:lnSpc>
            </a:pPr>
            <a:r>
              <a:rPr lang="cs-CZ" sz="2200" b="1" dirty="0" smtClean="0"/>
              <a:t>Alokace 100 mil. Kč.</a:t>
            </a:r>
          </a:p>
          <a:p>
            <a:pPr>
              <a:lnSpc>
                <a:spcPct val="200000"/>
              </a:lnSpc>
            </a:pPr>
            <a:r>
              <a:rPr lang="cs-CZ" sz="2200" b="1" dirty="0" smtClean="0"/>
              <a:t>Podáno několik žádostí. Dokončuje se administrace výběru projektů.</a:t>
            </a:r>
          </a:p>
          <a:p>
            <a:pPr>
              <a:lnSpc>
                <a:spcPct val="200000"/>
              </a:lnSpc>
            </a:pPr>
            <a:r>
              <a:rPr lang="cs-CZ" sz="2200" b="1" dirty="0"/>
              <a:t>Projekt musí být dokončen nejpozději do 30 měsíců od vydání právního aktu o poskytnutí </a:t>
            </a:r>
            <a:r>
              <a:rPr lang="cs-CZ" sz="2200" b="1" dirty="0" smtClean="0"/>
              <a:t>podpory.</a:t>
            </a:r>
          </a:p>
          <a:p>
            <a:pPr>
              <a:lnSpc>
                <a:spcPct val="200000"/>
              </a:lnSpc>
            </a:pPr>
            <a:r>
              <a:rPr lang="cs-CZ" sz="2200" b="1" dirty="0" smtClean="0"/>
              <a:t>Zvažuje se druhá výzva s menší finanční alokací.</a:t>
            </a:r>
            <a:r>
              <a:rPr lang="cs-CZ" sz="2200" b="1" dirty="0"/>
              <a:t>	</a:t>
            </a:r>
          </a:p>
          <a:p>
            <a:pPr>
              <a:lnSpc>
                <a:spcPct val="200000"/>
              </a:lnSpc>
            </a:pPr>
            <a:endParaRPr lang="cs-CZ" sz="2000" b="1" dirty="0" smtClean="0"/>
          </a:p>
          <a:p>
            <a:pPr>
              <a:lnSpc>
                <a:spcPct val="200000"/>
              </a:lnSpc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484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Projekt TAČR Théta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08306" y="1117830"/>
            <a:ext cx="7854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Od </a:t>
            </a:r>
            <a:r>
              <a:rPr lang="cs-CZ" sz="2000" b="1" dirty="0" smtClean="0"/>
              <a:t>09/2018 započato řešení projektu podpořeného TAČR s názvem </a:t>
            </a:r>
            <a:r>
              <a:rPr lang="cs-CZ" sz="2000" b="1" dirty="0" smtClean="0"/>
              <a:t>Projektování a bezpečné provozování LNG čerpacích stanic.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Hlavním řešitelem je VUT v Brně.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Výstupem mají být dokumenty, které detailně rozvedou normu ČSN EN ISO 16924 Plnící stanice na zemní plyn – LNG stanice pro plnění vozidel – od této normy se nyní schvaluje oficiální český překlad.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Dokumenty mají sloužit projektantům pro návrh, následně stavebním úřadům pro schvalovací procesy a po té provozovatelům pro provozování.</a:t>
            </a:r>
          </a:p>
        </p:txBody>
      </p:sp>
    </p:spTree>
    <p:extLst>
      <p:ext uri="{BB962C8B-B14F-4D97-AF65-F5344CB8AC3E}">
        <p14:creationId xmlns:p14="http://schemas.microsoft.com/office/powerpoint/2010/main" val="15557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683568" y="669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Německé předpisy – český překlad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71488" y="1310246"/>
            <a:ext cx="79725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7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50" y="1484784"/>
            <a:ext cx="3568950" cy="39788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86" y="1578115"/>
            <a:ext cx="3645212" cy="42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Začarovaný kruh rozetnut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25" y="1999449"/>
            <a:ext cx="3028950" cy="21050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4228" y="4292091"/>
            <a:ext cx="495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Od 2022 budou tankovací stanice</a:t>
            </a:r>
            <a:endParaRPr lang="cs-CZ" sz="24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705623" y="1350167"/>
            <a:ext cx="650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Bude dostatečná nabídka automobilů / plavidel</a:t>
            </a:r>
            <a:endParaRPr lang="cs-CZ" sz="2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090558" y="2819458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Budou zákazníci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95736" y="5379373"/>
            <a:ext cx="494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Je tu potenciál i pro vodní dopravu?</a:t>
            </a:r>
            <a:endParaRPr 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683568" y="669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Potenciál pro vodní dopravu?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71488" y="1310246"/>
            <a:ext cx="79725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7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3568" y="1050834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samotnou vodní dopravu ne, ale může fungovat v kombinaci s kamiony:</a:t>
            </a:r>
          </a:p>
          <a:p>
            <a:pPr marL="342900" indent="-342900">
              <a:buAutoNum type="alphaLcParenR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přístavy blízko dálnic nebo oblastí s hustou dopravou</a:t>
            </a:r>
          </a:p>
          <a:p>
            <a:pPr marL="342900" indent="-342900">
              <a:buAutoNum type="alphaLcParenR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ogistické zóny u přístavů – konkurenční výhoda pro dopravce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Jenom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raha 1.000.000 l nafty ročně do plavidel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Vltavě v Praze je 43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velkých plavidel osobní lodní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dopravy,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toho 21 plavidel nových nebo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remotorizovaných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toho 5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remotorizovat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nejde (zdroj: SPS)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říklad ideální lokality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520788"/>
            <a:ext cx="8267675" cy="4007780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2771800" y="2492896"/>
            <a:ext cx="2196244" cy="216024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9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Shell LNG Outlook 2019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16215" y="4492190"/>
            <a:ext cx="805631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400" b="1" dirty="0" smtClean="0"/>
              <a:t>V roce 2018 bylo v EU 155 tankovacích stanic na LNG</a:t>
            </a:r>
          </a:p>
          <a:p>
            <a:pPr lvl="0">
              <a:lnSpc>
                <a:spcPct val="150000"/>
              </a:lnSpc>
            </a:pPr>
            <a:r>
              <a:rPr lang="cs-CZ" sz="2400" b="1" dirty="0" smtClean="0"/>
              <a:t>Očekává se 280.000 kamionů na LNG v Evropě v roce 2030</a:t>
            </a:r>
            <a:endParaRPr lang="en-US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6" y="1195768"/>
            <a:ext cx="3957052" cy="19053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91337"/>
            <a:ext cx="3615300" cy="30798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688124" y="4071137"/>
            <a:ext cx="20970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  <a:latin typeface="Arimo"/>
              </a:rPr>
              <a:t>MTPA = </a:t>
            </a:r>
            <a:r>
              <a:rPr lang="cs-CZ" sz="1000" dirty="0" err="1">
                <a:solidFill>
                  <a:srgbClr val="000000"/>
                </a:solidFill>
                <a:latin typeface="Arimo"/>
              </a:rPr>
              <a:t>Metric</a:t>
            </a:r>
            <a:r>
              <a:rPr lang="cs-CZ" sz="1000" dirty="0">
                <a:solidFill>
                  <a:srgbClr val="000000"/>
                </a:solidFill>
                <a:latin typeface="Arimo"/>
              </a:rPr>
              <a:t> </a:t>
            </a:r>
            <a:r>
              <a:rPr lang="cs-CZ" sz="1000" dirty="0" err="1">
                <a:solidFill>
                  <a:srgbClr val="000000"/>
                </a:solidFill>
                <a:latin typeface="Arimo"/>
              </a:rPr>
              <a:t>tonnes</a:t>
            </a:r>
            <a:r>
              <a:rPr lang="cs-CZ" sz="1000" dirty="0">
                <a:solidFill>
                  <a:srgbClr val="000000"/>
                </a:solidFill>
                <a:latin typeface="Arimo"/>
              </a:rPr>
              <a:t> per </a:t>
            </a:r>
            <a:r>
              <a:rPr lang="cs-CZ" sz="1000" dirty="0" err="1" smtClean="0">
                <a:solidFill>
                  <a:srgbClr val="000000"/>
                </a:solidFill>
                <a:latin typeface="Arimo"/>
              </a:rPr>
              <a:t>annum</a:t>
            </a:r>
            <a:endParaRPr lang="cs-CZ" sz="1000" dirty="0"/>
          </a:p>
        </p:txBody>
      </p:sp>
      <p:sp>
        <p:nvSpPr>
          <p:cNvPr id="7" name="Obdélník 6"/>
          <p:cNvSpPr/>
          <p:nvPr/>
        </p:nvSpPr>
        <p:spPr>
          <a:xfrm>
            <a:off x="3999099" y="6302765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" dirty="0"/>
              <a:t>Zdroj </a:t>
            </a:r>
            <a:r>
              <a:rPr lang="cs-CZ" sz="500" dirty="0" smtClean="0"/>
              <a:t>grafů: </a:t>
            </a:r>
            <a:r>
              <a:rPr lang="cs-CZ" sz="500" dirty="0"/>
              <a:t>Shell LNG Outlook </a:t>
            </a:r>
            <a:r>
              <a:rPr lang="cs-CZ" sz="500" dirty="0" smtClean="0"/>
              <a:t>2019</a:t>
            </a:r>
          </a:p>
          <a:p>
            <a:r>
              <a:rPr lang="cs-CZ" sz="500" dirty="0">
                <a:hlinkClick r:id="rId4"/>
              </a:rPr>
              <a:t>https://www.shell.com/energy-and-innovation/natural-gas/liquefied-natural-gas-lng/lng-outlook-2019.html?utm_source=linkedin&amp;utm_medium=social-image&amp;utm_campaign=shell_lng_outlook_2019&amp;utm_content=image_link_post_lng_outlook_02_china_air_250219&amp;cid=Social:LINKEDIN_COMPANY:Shell+LNG+Outlook+2019_Feb-Mar2019:2158357633:LINKEDIN:Shell&amp;linkId=64029378</a:t>
            </a:r>
            <a:endParaRPr lang="cs-CZ" sz="500" dirty="0"/>
          </a:p>
        </p:txBody>
      </p:sp>
    </p:spTree>
    <p:extLst>
      <p:ext uri="{BB962C8B-B14F-4D97-AF65-F5344CB8AC3E}">
        <p14:creationId xmlns:p14="http://schemas.microsoft.com/office/powerpoint/2010/main" val="3991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véPole 38"/>
          <p:cNvSpPr txBox="1">
            <a:spLocks/>
          </p:cNvSpPr>
          <p:nvPr/>
        </p:nvSpPr>
        <p:spPr>
          <a:xfrm>
            <a:off x="1639234" y="1268760"/>
            <a:ext cx="590465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5400" dirty="0" smtClean="0"/>
              <a:t>Děkuji za pozornost</a:t>
            </a:r>
            <a:endParaRPr lang="cs-CZ" sz="5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74228" y="4308929"/>
            <a:ext cx="756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JUDr. Ing. Zdeněk Dufek, Ph.D. – ředitel centra</a:t>
            </a:r>
          </a:p>
          <a:p>
            <a:pPr algn="ctr"/>
            <a:r>
              <a:rPr lang="cs-CZ" sz="2800" b="1" dirty="0" smtClean="0">
                <a:hlinkClick r:id="rId2"/>
              </a:rPr>
              <a:t>dufek.z@fce.vutbr.cz</a:t>
            </a:r>
            <a:endParaRPr lang="cs-CZ" sz="2800" b="1" dirty="0" smtClean="0"/>
          </a:p>
          <a:p>
            <a:pPr algn="ctr"/>
            <a:r>
              <a:rPr lang="cs-CZ" sz="2800" b="1" dirty="0" smtClean="0"/>
              <a:t>Tel.: 724 232 779</a:t>
            </a:r>
          </a:p>
          <a:p>
            <a:pPr algn="ctr"/>
            <a:r>
              <a:rPr lang="cs-CZ" sz="2800" b="1" dirty="0" smtClean="0"/>
              <a:t>www.admas.eu</a:t>
            </a:r>
            <a:endParaRPr lang="cs-CZ" sz="2800" b="1" dirty="0"/>
          </a:p>
        </p:txBody>
      </p:sp>
      <p:grpSp>
        <p:nvGrpSpPr>
          <p:cNvPr id="42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3" name="Obdélník 42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6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55" y="2983028"/>
            <a:ext cx="3467593" cy="85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74458"/>
            <a:ext cx="2592288" cy="8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Shell LNG Outlook 2019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77" y="1525814"/>
            <a:ext cx="3986100" cy="30392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246113" y="4725144"/>
            <a:ext cx="26645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</a:rPr>
              <a:t>BCMA = </a:t>
            </a:r>
            <a:r>
              <a:rPr lang="en-US" sz="1100" dirty="0" smtClean="0">
                <a:latin typeface="arial" panose="020B0604020202020204" pitchFamily="34" charset="0"/>
              </a:rPr>
              <a:t>billion </a:t>
            </a:r>
            <a:r>
              <a:rPr lang="en-US" sz="1100" dirty="0">
                <a:latin typeface="arial" panose="020B0604020202020204" pitchFamily="34" charset="0"/>
              </a:rPr>
              <a:t>cubic meters per annum</a:t>
            </a:r>
            <a:endParaRPr lang="cs-CZ" sz="11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977" y="1590211"/>
            <a:ext cx="3787757" cy="291040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441914" y="4762451"/>
            <a:ext cx="22926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MTPA =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Metric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annum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139949" y="6237312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" dirty="0"/>
              <a:t>Zdroj </a:t>
            </a:r>
            <a:r>
              <a:rPr lang="cs-CZ" sz="500" dirty="0" smtClean="0"/>
              <a:t>grafů: </a:t>
            </a:r>
            <a:r>
              <a:rPr lang="cs-CZ" sz="500" dirty="0"/>
              <a:t>Shell LNG Outlook </a:t>
            </a:r>
            <a:r>
              <a:rPr lang="cs-CZ" sz="500" dirty="0" smtClean="0"/>
              <a:t>2019</a:t>
            </a:r>
          </a:p>
          <a:p>
            <a:r>
              <a:rPr lang="cs-CZ" sz="500" dirty="0">
                <a:hlinkClick r:id="rId4"/>
              </a:rPr>
              <a:t>https://www.shell.com/energy-and-innovation/natural-gas/liquefied-natural-gas-lng/lng-outlook-2019.html?utm_source=linkedin&amp;utm_medium=social-image&amp;utm_campaign=shell_lng_outlook_2019&amp;utm_content=image_link_post_lng_outlook_02_china_air_250219&amp;cid=Social:LINKEDIN_COMPANY:Shell+LNG+Outlook+2019_Feb-Mar2019:2158357633:LINKEDIN:Shell&amp;linkId=64029378</a:t>
            </a:r>
            <a:endParaRPr lang="cs-CZ" sz="500" dirty="0"/>
          </a:p>
        </p:txBody>
      </p:sp>
    </p:spTree>
    <p:extLst>
      <p:ext uri="{BB962C8B-B14F-4D97-AF65-F5344CB8AC3E}">
        <p14:creationId xmlns:p14="http://schemas.microsoft.com/office/powerpoint/2010/main" val="9039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LNG fyzikální vlastnosti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84134" y="1093857"/>
            <a:ext cx="8056318" cy="521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2200" b="1" dirty="0"/>
              <a:t>LNG</a:t>
            </a:r>
            <a:r>
              <a:rPr lang="cs-CZ" sz="2200" dirty="0"/>
              <a:t> zaujímá </a:t>
            </a:r>
            <a:r>
              <a:rPr lang="cs-CZ" sz="2200" b="1" dirty="0"/>
              <a:t>600 krát menší objem v porovnání s plynným zemním </a:t>
            </a:r>
            <a:r>
              <a:rPr lang="cs-CZ" sz="2200" b="1" dirty="0" smtClean="0"/>
              <a:t>plynem</a:t>
            </a:r>
            <a:r>
              <a:rPr lang="cs-CZ" sz="2200" dirty="0" smtClean="0"/>
              <a:t>. </a:t>
            </a:r>
          </a:p>
          <a:p>
            <a:pPr lvl="0">
              <a:lnSpc>
                <a:spcPct val="150000"/>
              </a:lnSpc>
            </a:pPr>
            <a:r>
              <a:rPr lang="cs-CZ" sz="2200" dirty="0" smtClean="0"/>
              <a:t>Hustota </a:t>
            </a:r>
            <a:r>
              <a:rPr lang="cs-CZ" sz="2200" dirty="0"/>
              <a:t>zkapalněného zemního plynu je přibližně 400 kg/m</a:t>
            </a:r>
            <a:r>
              <a:rPr lang="cs-CZ" sz="2200" baseline="30000" dirty="0"/>
              <a:t>3</a:t>
            </a:r>
            <a:r>
              <a:rPr lang="cs-CZ" sz="2200" dirty="0"/>
              <a:t>. </a:t>
            </a:r>
            <a:endParaRPr lang="cs-CZ" sz="2200" dirty="0" smtClean="0"/>
          </a:p>
          <a:p>
            <a:pPr lvl="0">
              <a:lnSpc>
                <a:spcPct val="150000"/>
              </a:lnSpc>
            </a:pPr>
            <a:r>
              <a:rPr lang="cs-CZ" sz="2200" dirty="0" smtClean="0"/>
              <a:t>Zemní </a:t>
            </a:r>
            <a:r>
              <a:rPr lang="cs-CZ" sz="2200" dirty="0"/>
              <a:t>plyn je v kapalné podobě udržován při teplotě mínus 162 °</a:t>
            </a:r>
            <a:r>
              <a:rPr lang="cs-CZ" sz="2200" dirty="0" smtClean="0"/>
              <a:t>C.</a:t>
            </a:r>
          </a:p>
          <a:p>
            <a:pPr>
              <a:lnSpc>
                <a:spcPct val="150000"/>
              </a:lnSpc>
            </a:pPr>
            <a:r>
              <a:rPr lang="cs-CZ" sz="2200" b="1" dirty="0"/>
              <a:t>Spalování zemního plynu vzhledem ke složení metanové molekuly produkuje nejmenší množství CO</a:t>
            </a:r>
            <a:r>
              <a:rPr lang="cs-CZ" sz="2200" b="1" baseline="-25000" dirty="0"/>
              <a:t>2</a:t>
            </a:r>
            <a:r>
              <a:rPr lang="cs-CZ" sz="2200" b="1" dirty="0"/>
              <a:t> na jednotku uvolněné energie ze všech fosilních paliv. </a:t>
            </a:r>
            <a:endParaRPr lang="cs-CZ" sz="2200" b="1" dirty="0" smtClean="0"/>
          </a:p>
          <a:p>
            <a:pPr>
              <a:lnSpc>
                <a:spcPct val="150000"/>
              </a:lnSpc>
            </a:pPr>
            <a:r>
              <a:rPr lang="cs-CZ" sz="2200" dirty="0" smtClean="0"/>
              <a:t>Zemní </a:t>
            </a:r>
            <a:r>
              <a:rPr lang="cs-CZ" sz="2200" dirty="0"/>
              <a:t>plyn je nekorozivní, netoxický, </a:t>
            </a:r>
            <a:r>
              <a:rPr lang="cs-CZ" sz="2200" dirty="0" smtClean="0"/>
              <a:t>neagresivní, bezbarvý</a:t>
            </a:r>
            <a:r>
              <a:rPr lang="cs-CZ" sz="2200" dirty="0"/>
              <a:t>, bez zápachu s výhřevností 50 MJ/kg</a:t>
            </a:r>
            <a:r>
              <a:rPr lang="cs-CZ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cs-CZ" sz="2200" dirty="0" smtClean="0"/>
              <a:t>Oktanové číslo pro spalovací motory 120 – 130.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113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LNG vs. NG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47564" y="905054"/>
            <a:ext cx="805631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200" dirty="0" smtClean="0"/>
              <a:t>+ 600</a:t>
            </a:r>
            <a:r>
              <a:rPr lang="cs-CZ" sz="2200" dirty="0"/>
              <a:t> x menší objem LNG v porovnání s NG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cs-CZ" sz="2200" dirty="0" smtClean="0"/>
              <a:t> </a:t>
            </a:r>
            <a:r>
              <a:rPr lang="cs-CZ" sz="2200" dirty="0"/>
              <a:t>menší objemy zásobníků;</a:t>
            </a:r>
          </a:p>
          <a:p>
            <a:pPr lvl="0"/>
            <a:r>
              <a:rPr lang="cs-CZ" sz="2200" dirty="0"/>
              <a:t>ve zkapalněné podobě můžeme LNG uchovávat při atmosférickém tlaku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cs-CZ" sz="2200" dirty="0"/>
              <a:t> jednoduchá konstrukce zásobníků;</a:t>
            </a:r>
          </a:p>
          <a:p>
            <a:pPr lvl="0"/>
            <a:r>
              <a:rPr lang="cs-CZ" sz="2200" dirty="0" smtClean="0"/>
              <a:t>+ LNG </a:t>
            </a:r>
            <a:r>
              <a:rPr lang="cs-CZ" sz="2200" dirty="0"/>
              <a:t>je nositelem „chladu“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cs-CZ" sz="2200" dirty="0"/>
              <a:t> může při odpařování větších výkonů posloužit současně jako chladivo;</a:t>
            </a:r>
          </a:p>
          <a:p>
            <a:pPr lvl="0"/>
            <a:r>
              <a:rPr lang="cs-CZ" sz="2200" dirty="0" smtClean="0"/>
              <a:t>+ ve </a:t>
            </a:r>
            <a:r>
              <a:rPr lang="cs-CZ" sz="2200" dirty="0"/>
              <a:t>srovnání s nádržemi na CNG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cs-CZ" sz="2200" dirty="0"/>
              <a:t>vycházejí LNG nádrže: lehčí, menší, ale s většími nároky na tepelnou izolaci a technické provedení odolávající velkým výkyvům teploty</a:t>
            </a:r>
            <a:r>
              <a:rPr lang="cs-CZ" sz="2200" dirty="0" smtClean="0"/>
              <a:t>.</a:t>
            </a:r>
          </a:p>
          <a:p>
            <a:pPr lvl="0"/>
            <a:endParaRPr lang="cs-CZ" sz="2200" dirty="0" smtClean="0"/>
          </a:p>
          <a:p>
            <a:pPr lvl="0"/>
            <a:r>
              <a:rPr lang="cs-CZ" sz="2200" dirty="0" smtClean="0"/>
              <a:t>- Zkapalnění </a:t>
            </a:r>
            <a:r>
              <a:rPr lang="cs-CZ" sz="2200" dirty="0"/>
              <a:t>je energeticky značně náročné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cs-CZ" sz="2200" dirty="0"/>
              <a:t>zvyšuje cenu. LNG přepravované do terminálů v kapalné podobě je energeticky výhodné distribuovat v kapalné podobě dále;</a:t>
            </a:r>
          </a:p>
          <a:p>
            <a:pPr lvl="0"/>
            <a:r>
              <a:rPr lang="cs-CZ" sz="2200" dirty="0" smtClean="0"/>
              <a:t>- nízká </a:t>
            </a:r>
            <a:r>
              <a:rPr lang="cs-CZ" sz="2200" dirty="0"/>
              <a:t>skladovací teplota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cs-CZ" sz="2200" dirty="0"/>
              <a:t>nutné užívat dobře izolovaných zásobníků;</a:t>
            </a:r>
          </a:p>
          <a:p>
            <a:pPr lvl="0"/>
            <a:r>
              <a:rPr lang="cs-CZ" sz="2200" dirty="0" smtClean="0"/>
              <a:t>- dochází </a:t>
            </a:r>
            <a:r>
              <a:rPr lang="cs-CZ" sz="2200" dirty="0"/>
              <a:t>ke kontinuálnímu odparu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cs-CZ" sz="2200" dirty="0"/>
              <a:t>vhodné pro aplikace s pravidelným odběrem NG</a:t>
            </a:r>
            <a:r>
              <a:rPr lang="cs-CZ" sz="2200" dirty="0" smtClean="0"/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929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Skladování LNG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47564" y="905054"/>
            <a:ext cx="80563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Zásobníky LNG jsou primárně válcové velkoobjemové nádoby skladující LNG při </a:t>
            </a:r>
            <a:r>
              <a:rPr lang="cs-CZ" sz="2000" dirty="0" smtClean="0"/>
              <a:t>atmosférickém </a:t>
            </a:r>
            <a:r>
              <a:rPr lang="cs-CZ" sz="2000" dirty="0"/>
              <a:t>tlaku nebo mírném přetlaku, čemuž odpovídá teplota varu LNG -162°C. </a:t>
            </a:r>
            <a:endParaRPr lang="cs-CZ" sz="2000" dirty="0" smtClean="0"/>
          </a:p>
          <a:p>
            <a:r>
              <a:rPr lang="cs-CZ" sz="2000" dirty="0" smtClean="0"/>
              <a:t>LNG </a:t>
            </a:r>
            <a:r>
              <a:rPr lang="cs-CZ" sz="2000" dirty="0"/>
              <a:t>zásobníky jsou jednoduché konstrukce s kvalitní tepelnou izolací tvořící vnější plášť zásobníku. </a:t>
            </a:r>
            <a:endParaRPr lang="cs-CZ" sz="2000" dirty="0" smtClean="0"/>
          </a:p>
          <a:p>
            <a:r>
              <a:rPr lang="cs-CZ" sz="2000" dirty="0" smtClean="0"/>
              <a:t>Tepelná </a:t>
            </a:r>
            <a:r>
              <a:rPr lang="cs-CZ" sz="2000" dirty="0"/>
              <a:t>izolace omezuje tepelný tok z okolního prostředí do zásobníku. </a:t>
            </a:r>
            <a:r>
              <a:rPr lang="cs-CZ" sz="2000" b="1" dirty="0"/>
              <a:t>Tepelný tok není možno zastavit zcela a jisté množství tepelné energie ustáleně vstupuje z okolí do zásobníku. </a:t>
            </a:r>
            <a:endParaRPr lang="cs-CZ" sz="2000" b="1" dirty="0" smtClean="0"/>
          </a:p>
          <a:p>
            <a:r>
              <a:rPr lang="cs-CZ" sz="2000" dirty="0" smtClean="0"/>
              <a:t>Tento </a:t>
            </a:r>
            <a:r>
              <a:rPr lang="cs-CZ" sz="2000" dirty="0"/>
              <a:t>nežádoucí tepelný tok způsobuje var jistého množství LNG. </a:t>
            </a:r>
            <a:endParaRPr lang="cs-CZ" sz="2000" dirty="0" smtClean="0"/>
          </a:p>
          <a:p>
            <a:r>
              <a:rPr lang="cs-CZ" sz="2000" dirty="0" smtClean="0"/>
              <a:t>V</a:t>
            </a:r>
            <a:r>
              <a:rPr lang="cs-CZ" sz="2000" dirty="0"/>
              <a:t> průběhu varu je tepelná energie spotřebována na změnu skupenství, čímž je zajištěno udržení nízké teploty obsahu LNG v zásobníku. </a:t>
            </a:r>
            <a:endParaRPr lang="cs-CZ" sz="2000" dirty="0" smtClean="0"/>
          </a:p>
          <a:p>
            <a:r>
              <a:rPr lang="cs-CZ" sz="2000" dirty="0" smtClean="0"/>
              <a:t>Odpařený </a:t>
            </a:r>
            <a:r>
              <a:rPr lang="cs-CZ" sz="2000" dirty="0"/>
              <a:t>plyn musí být odveden ze zásobníku, aby nedocházelo ke zvyšování vnitřního tlaku. </a:t>
            </a:r>
            <a:endParaRPr lang="cs-CZ" sz="2000" dirty="0" smtClean="0"/>
          </a:p>
          <a:p>
            <a:r>
              <a:rPr lang="cs-CZ" sz="2000" dirty="0" smtClean="0"/>
              <a:t>Odpařený </a:t>
            </a:r>
            <a:r>
              <a:rPr lang="cs-CZ" sz="2000" dirty="0"/>
              <a:t>plyn je s výhodou využíván jako plynný NG pro další využití. </a:t>
            </a:r>
            <a:endParaRPr lang="cs-CZ" sz="2000" dirty="0" smtClean="0"/>
          </a:p>
          <a:p>
            <a:r>
              <a:rPr lang="cs-CZ" sz="2000" dirty="0" smtClean="0"/>
              <a:t>Pokud </a:t>
            </a:r>
            <a:r>
              <a:rPr lang="cs-CZ" sz="2000" dirty="0"/>
              <a:t>není využití odpařeného plynu možné nebo technicky proveditelné, může docházet k jeho únikům ze zásobních nádrží do atmosféry. </a:t>
            </a:r>
            <a:endParaRPr lang="cs-CZ" sz="2000" dirty="0" smtClean="0"/>
          </a:p>
          <a:p>
            <a:r>
              <a:rPr lang="cs-CZ" sz="2000" b="1" dirty="0"/>
              <a:t>Množství odpařeného plynu odpovídá běžně 0,17% LNG za </a:t>
            </a:r>
            <a:r>
              <a:rPr lang="cs-CZ" sz="2000" b="1" dirty="0" smtClean="0"/>
              <a:t>den.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643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2627784" y="6699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Ukázka zásobníku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53" y="2780928"/>
            <a:ext cx="3460535" cy="15841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412776"/>
            <a:ext cx="2798307" cy="375546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23628" y="531689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www.feroxparts.com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8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683568" y="669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Ukázka tankovací stanice - Hamburg</a:t>
            </a:r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71488" y="1310246"/>
            <a:ext cx="79725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7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54" y="1412776"/>
            <a:ext cx="68646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1"/>
          <p:cNvGrpSpPr>
            <a:grpSpLocks noChangeAspect="1"/>
          </p:cNvGrpSpPr>
          <p:nvPr/>
        </p:nvGrpSpPr>
        <p:grpSpPr>
          <a:xfrm>
            <a:off x="19455" y="0"/>
            <a:ext cx="9124544" cy="840211"/>
            <a:chOff x="19455" y="0"/>
            <a:chExt cx="9124544" cy="840210"/>
          </a:xfrm>
        </p:grpSpPr>
        <p:sp>
          <p:nvSpPr>
            <p:cNvPr id="42" name="Obdélník 41"/>
            <p:cNvSpPr/>
            <p:nvPr/>
          </p:nvSpPr>
          <p:spPr>
            <a:xfrm rot="10800000">
              <a:off x="998378" y="0"/>
              <a:ext cx="8145621" cy="840210"/>
            </a:xfrm>
            <a:prstGeom prst="rect">
              <a:avLst/>
            </a:prstGeom>
            <a:gradFill flip="none" rotWithShape="1">
              <a:gsLst>
                <a:gs pos="60000">
                  <a:srgbClr val="488930"/>
                </a:gs>
                <a:gs pos="0">
                  <a:srgbClr val="21712E"/>
                </a:gs>
                <a:gs pos="73000">
                  <a:srgbClr val="7BA832"/>
                </a:gs>
                <a:gs pos="100000">
                  <a:srgbClr val="8DC1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 rot="10800000">
              <a:off x="1694509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 rot="10800000">
              <a:off x="574229" y="556253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CD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 rot="10800000">
              <a:off x="854806" y="563427"/>
              <a:ext cx="282800" cy="276783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9B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10800000">
              <a:off x="1416054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 rot="10800000">
              <a:off x="1977306" y="563427"/>
              <a:ext cx="278450" cy="276783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 rot="10800000">
              <a:off x="854806" y="278450"/>
              <a:ext cx="282800" cy="284976"/>
            </a:xfrm>
            <a:custGeom>
              <a:avLst/>
              <a:gdLst>
                <a:gd name="T0" fmla="*/ 130 w 130"/>
                <a:gd name="T1" fmla="*/ 131 h 131"/>
                <a:gd name="T2" fmla="*/ 0 w 130"/>
                <a:gd name="T3" fmla="*/ 131 h 131"/>
                <a:gd name="T4" fmla="*/ 0 w 130"/>
                <a:gd name="T5" fmla="*/ 0 h 131"/>
                <a:gd name="T6" fmla="*/ 130 w 130"/>
                <a:gd name="T7" fmla="*/ 0 h 131"/>
                <a:gd name="T8" fmla="*/ 130 w 130"/>
                <a:gd name="T9" fmla="*/ 131 h 131"/>
                <a:gd name="T10" fmla="*/ 130 w 13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1">
                  <a:moveTo>
                    <a:pt x="130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1"/>
                  </a:lnTo>
                  <a:lnTo>
                    <a:pt x="130" y="131"/>
                  </a:lnTo>
                  <a:close/>
                </a:path>
              </a:pathLst>
            </a:custGeom>
            <a:solidFill>
              <a:srgbClr val="98C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 rot="10800000">
              <a:off x="576356" y="277618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B7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 rot="10800000">
              <a:off x="8548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0C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 rot="10800000">
              <a:off x="1137603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BDD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 rot="10800000">
              <a:off x="1416054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CC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 rot="10800000">
              <a:off x="1694506" y="0"/>
              <a:ext cx="282800" cy="278450"/>
            </a:xfrm>
            <a:custGeom>
              <a:avLst/>
              <a:gdLst>
                <a:gd name="T0" fmla="*/ 130 w 130"/>
                <a:gd name="T1" fmla="*/ 128 h 128"/>
                <a:gd name="T2" fmla="*/ 0 w 130"/>
                <a:gd name="T3" fmla="*/ 128 h 128"/>
                <a:gd name="T4" fmla="*/ 0 w 130"/>
                <a:gd name="T5" fmla="*/ 0 h 128"/>
                <a:gd name="T6" fmla="*/ 130 w 130"/>
                <a:gd name="T7" fmla="*/ 0 h 128"/>
                <a:gd name="T8" fmla="*/ 130 w 130"/>
                <a:gd name="T9" fmla="*/ 128 h 128"/>
                <a:gd name="T10" fmla="*/ 130 w 130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28">
                  <a:moveTo>
                    <a:pt x="1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28"/>
                  </a:lnTo>
                  <a:lnTo>
                    <a:pt x="130" y="128"/>
                  </a:lnTo>
                  <a:close/>
                </a:path>
              </a:pathLst>
            </a:custGeom>
            <a:solidFill>
              <a:srgbClr val="A7C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 rot="10800000">
              <a:off x="197730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 rot="10800000">
              <a:off x="2255756" y="0"/>
              <a:ext cx="278450" cy="278450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6BA9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34"/>
            <p:cNvSpPr>
              <a:spLocks/>
            </p:cNvSpPr>
            <p:nvPr/>
          </p:nvSpPr>
          <p:spPr bwMode="auto">
            <a:xfrm rot="10800000">
              <a:off x="1416054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A2C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35"/>
            <p:cNvSpPr>
              <a:spLocks/>
            </p:cNvSpPr>
            <p:nvPr/>
          </p:nvSpPr>
          <p:spPr bwMode="auto">
            <a:xfrm rot="10800000">
              <a:off x="1137603" y="278450"/>
              <a:ext cx="278450" cy="284976"/>
            </a:xfrm>
            <a:custGeom>
              <a:avLst/>
              <a:gdLst>
                <a:gd name="T0" fmla="*/ 128 w 128"/>
                <a:gd name="T1" fmla="*/ 131 h 131"/>
                <a:gd name="T2" fmla="*/ 0 w 128"/>
                <a:gd name="T3" fmla="*/ 131 h 131"/>
                <a:gd name="T4" fmla="*/ 0 w 128"/>
                <a:gd name="T5" fmla="*/ 0 h 131"/>
                <a:gd name="T6" fmla="*/ 128 w 128"/>
                <a:gd name="T7" fmla="*/ 0 h 131"/>
                <a:gd name="T8" fmla="*/ 128 w 128"/>
                <a:gd name="T9" fmla="*/ 131 h 131"/>
                <a:gd name="T10" fmla="*/ 128 w 128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1">
                  <a:moveTo>
                    <a:pt x="128" y="131"/>
                  </a:moveTo>
                  <a:lnTo>
                    <a:pt x="0" y="131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31"/>
                  </a:lnTo>
                  <a:lnTo>
                    <a:pt x="128" y="131"/>
                  </a:lnTo>
                  <a:close/>
                </a:path>
              </a:pathLst>
            </a:custGeom>
            <a:solidFill>
              <a:srgbClr val="9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 rot="10800000">
              <a:off x="297905" y="278450"/>
              <a:ext cx="278450" cy="284976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 rot="10800000">
              <a:off x="576356" y="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DFEAC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 rot="10800000">
              <a:off x="297905" y="562592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 rot="10800000">
              <a:off x="19455" y="282130"/>
              <a:ext cx="278450" cy="277618"/>
            </a:xfrm>
            <a:custGeom>
              <a:avLst/>
              <a:gdLst>
                <a:gd name="T0" fmla="*/ 128 w 128"/>
                <a:gd name="T1" fmla="*/ 128 h 128"/>
                <a:gd name="T2" fmla="*/ 0 w 128"/>
                <a:gd name="T3" fmla="*/ 128 h 128"/>
                <a:gd name="T4" fmla="*/ 0 w 128"/>
                <a:gd name="T5" fmla="*/ 0 h 128"/>
                <a:gd name="T6" fmla="*/ 128 w 128"/>
                <a:gd name="T7" fmla="*/ 0 h 128"/>
                <a:gd name="T8" fmla="*/ 128 w 128"/>
                <a:gd name="T9" fmla="*/ 128 h 128"/>
                <a:gd name="T10" fmla="*/ 128 w 12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28">
                  <a:moveTo>
                    <a:pt x="12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128"/>
                  </a:lnTo>
                  <a:lnTo>
                    <a:pt x="128" y="128"/>
                  </a:lnTo>
                  <a:close/>
                </a:path>
              </a:pathLst>
            </a:custGeom>
            <a:solidFill>
              <a:srgbClr val="F4F8E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83" name="TextovéPole 82"/>
          <p:cNvSpPr txBox="1"/>
          <p:nvPr/>
        </p:nvSpPr>
        <p:spPr>
          <a:xfrm>
            <a:off x="852679" y="66996"/>
            <a:ext cx="817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LNG vs. </a:t>
            </a:r>
            <a:r>
              <a:rPr lang="cs-CZ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Diesel EURO 6</a:t>
            </a:r>
            <a:endParaRPr lang="cs-CZ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cs-CZ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99998" y="4332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71488" y="1310246"/>
            <a:ext cx="79725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s-CZ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700" b="1" dirty="0"/>
          </a:p>
          <a:p>
            <a:pPr lvl="0"/>
            <a:endParaRPr lang="en-US" sz="27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03" y="1772188"/>
            <a:ext cx="7061823" cy="3436502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6768244" y="3367184"/>
            <a:ext cx="1364409" cy="198022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635</Words>
  <Application>Microsoft Office PowerPoint</Application>
  <PresentationFormat>Předvádění na obrazovce (4:3)</PresentationFormat>
  <Paragraphs>94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Arial</vt:lpstr>
      <vt:lpstr>Arimo</vt:lpstr>
      <vt:lpstr>Calibri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Muller</dc:creator>
  <cp:lastModifiedBy>Zdeněk Dufek</cp:lastModifiedBy>
  <cp:revision>165</cp:revision>
  <cp:lastPrinted>2015-11-16T13:00:16Z</cp:lastPrinted>
  <dcterms:created xsi:type="dcterms:W3CDTF">2014-06-02T20:46:44Z</dcterms:created>
  <dcterms:modified xsi:type="dcterms:W3CDTF">2019-03-26T18:25:10Z</dcterms:modified>
</cp:coreProperties>
</file>